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317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3" r:id="rId32"/>
    <p:sldId id="302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yd@gcu.edu.cn" userId="b8e7e040dcb4f74d" providerId="LiveId" clId="{A7EF3AC0-F439-401D-B46A-3890617127ED}"/>
    <pc:docChg chg="modSld">
      <pc:chgData name="linyd@gcu.edu.cn" userId="b8e7e040dcb4f74d" providerId="LiveId" clId="{A7EF3AC0-F439-401D-B46A-3890617127ED}" dt="2022-02-20T14:22:57.970" v="27" actId="6549"/>
      <pc:docMkLst>
        <pc:docMk/>
      </pc:docMkLst>
      <pc:sldChg chg="addSp modSp mod">
        <pc:chgData name="linyd@gcu.edu.cn" userId="b8e7e040dcb4f74d" providerId="LiveId" clId="{A7EF3AC0-F439-401D-B46A-3890617127ED}" dt="2022-02-15T15:58:55.617" v="20"/>
        <pc:sldMkLst>
          <pc:docMk/>
          <pc:sldMk cId="923586214" sldId="279"/>
        </pc:sldMkLst>
        <pc:spChg chg="add mod">
          <ac:chgData name="linyd@gcu.edu.cn" userId="b8e7e040dcb4f74d" providerId="LiveId" clId="{A7EF3AC0-F439-401D-B46A-3890617127ED}" dt="2022-02-15T15:58:55.617" v="20"/>
          <ac:spMkLst>
            <pc:docMk/>
            <pc:sldMk cId="923586214" sldId="279"/>
            <ac:spMk id="15" creationId="{0621113F-7C32-47FB-9F6F-8F2CFBB2F596}"/>
          </ac:spMkLst>
        </pc:spChg>
      </pc:sldChg>
      <pc:sldChg chg="modSp mod">
        <pc:chgData name="linyd@gcu.edu.cn" userId="b8e7e040dcb4f74d" providerId="LiveId" clId="{A7EF3AC0-F439-401D-B46A-3890617127ED}" dt="2022-02-20T14:14:48.877" v="25" actId="20577"/>
        <pc:sldMkLst>
          <pc:docMk/>
          <pc:sldMk cId="784146532" sldId="282"/>
        </pc:sldMkLst>
        <pc:spChg chg="mod">
          <ac:chgData name="linyd@gcu.edu.cn" userId="b8e7e040dcb4f74d" providerId="LiveId" clId="{A7EF3AC0-F439-401D-B46A-3890617127ED}" dt="2022-02-20T14:14:48.877" v="25" actId="20577"/>
          <ac:spMkLst>
            <pc:docMk/>
            <pc:sldMk cId="784146532" sldId="282"/>
            <ac:spMk id="12" creationId="{FBF677B1-8F9D-4CAF-A05F-91A18A6C13B2}"/>
          </ac:spMkLst>
        </pc:spChg>
      </pc:sldChg>
      <pc:sldChg chg="modSp mod">
        <pc:chgData name="linyd@gcu.edu.cn" userId="b8e7e040dcb4f74d" providerId="LiveId" clId="{A7EF3AC0-F439-401D-B46A-3890617127ED}" dt="2022-02-20T14:22:57.970" v="27" actId="6549"/>
        <pc:sldMkLst>
          <pc:docMk/>
          <pc:sldMk cId="1641515637" sldId="302"/>
        </pc:sldMkLst>
        <pc:spChg chg="mod">
          <ac:chgData name="linyd@gcu.edu.cn" userId="b8e7e040dcb4f74d" providerId="LiveId" clId="{A7EF3AC0-F439-401D-B46A-3890617127ED}" dt="2022-02-20T14:22:57.970" v="27" actId="6549"/>
          <ac:spMkLst>
            <pc:docMk/>
            <pc:sldMk cId="1641515637" sldId="302"/>
            <ac:spMk id="3" creationId="{C8A53069-F999-4533-9DD2-0BC82B5FF1E6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422830-C8D1-4D1C-AE5C-AA2D2E64D1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2022/2/21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CCEA71-DC42-43D1-8340-DB07629004C9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B725628-3A68-42F4-BA86-98181795314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fld id="{CFDCE838-61FF-4427-8D5E-B539F46A3E2E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8" name="直接连接符​​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ECC429-F404-46B9-831C-5739463A7C5F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46D3E3-3D6A-4243-B027-BC771AD4E1BC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7" name="直接连接符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DF37EDC-76D2-4347-9B2E-FDFCA3EE6FFD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98D43E-598C-470D-A0B0-0CC259052850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F3AB81A-738D-4D93-B356-2E61115064D5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B9EECF-3901-48EF-97E4-996676A9B35D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BE058F-D340-43DA-A96B-105C64DCFDB9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CBA0CD-516B-402D-98B7-7C2E92C48ECD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4FBB4-ED5D-45D4-B793-03DC4D31C84D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9CFE0BF-9F8B-43D7-ABDE-1F2A229BF7D3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9E7AE09-8028-4979-91B9-67A4CC4592AA}" type="datetime1">
              <a:rPr lang="zh-CN" altLang="en-US" smtClean="0"/>
              <a:pPr/>
              <a:t>2022/2/21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nxez.com/micropython-introduction-for-new-user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ebp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长方形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长方形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en-US" altLang="ja-JP" dirty="0">
                <a:solidFill>
                  <a:srgbClr val="FFFFFF"/>
                </a:solidFill>
              </a:rPr>
              <a:t>Python</a:t>
            </a:r>
            <a:r>
              <a:rPr lang="zh-CN" altLang="en-US" dirty="0">
                <a:solidFill>
                  <a:srgbClr val="FFFFFF"/>
                </a:solidFill>
              </a:rPr>
              <a:t>语言</a:t>
            </a:r>
            <a:endParaRPr lang="en-US" altLang="zh-CN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>
                <a:solidFill>
                  <a:srgbClr val="FFFFFF"/>
                </a:solidFill>
              </a:rPr>
              <a:t>PYTHON</a:t>
            </a:r>
            <a:r>
              <a:rPr lang="zh-CN" altLang="en-US" dirty="0">
                <a:solidFill>
                  <a:srgbClr val="FFFFFF"/>
                </a:solidFill>
              </a:rPr>
              <a:t>简介</a:t>
            </a:r>
            <a:endParaRPr lang="zh-CN" altLang="en-US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A415118-A043-4253-91CD-87F089559C0B}"/>
              </a:ext>
            </a:extLst>
          </p:cNvPr>
          <p:cNvSpPr txBox="1"/>
          <p:nvPr/>
        </p:nvSpPr>
        <p:spPr>
          <a:xfrm>
            <a:off x="8640842" y="5608614"/>
            <a:ext cx="2501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教师：</a:t>
            </a:r>
            <a:r>
              <a:rPr lang="en-US" altLang="zh-CN" dirty="0"/>
              <a:t>	</a:t>
            </a:r>
            <a:r>
              <a:rPr lang="zh-CN" altLang="en-US" dirty="0"/>
              <a:t>林煜东</a:t>
            </a:r>
            <a:endParaRPr lang="en-US" altLang="zh-CN" dirty="0"/>
          </a:p>
          <a:p>
            <a:r>
              <a:rPr lang="zh-CN" altLang="en-US" dirty="0"/>
              <a:t>办公室：</a:t>
            </a:r>
            <a:r>
              <a:rPr lang="en-US" altLang="zh-CN" dirty="0"/>
              <a:t>B1-309</a:t>
            </a:r>
          </a:p>
          <a:p>
            <a:r>
              <a:rPr lang="zh-CN" altLang="en-US" dirty="0"/>
              <a:t>电话：</a:t>
            </a:r>
            <a:r>
              <a:rPr lang="en-US" altLang="zh-CN" dirty="0"/>
              <a:t>	13802834615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0B448-A923-4C24-B34E-027ABF0B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语言简介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CCCEB0-4DD8-41FF-B012-4C2CABBF1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为什么这么牛？</a:t>
            </a:r>
          </a:p>
        </p:txBody>
      </p:sp>
    </p:spTree>
    <p:extLst>
      <p:ext uri="{BB962C8B-B14F-4D97-AF65-F5344CB8AC3E}">
        <p14:creationId xmlns:p14="http://schemas.microsoft.com/office/powerpoint/2010/main" val="295244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6B3282-69F5-4EC8-BC2A-EAF3E4DE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0" y="0"/>
            <a:ext cx="11205219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4D1C5F-E4E6-4634-B755-19965ABD1398}"/>
              </a:ext>
            </a:extLst>
          </p:cNvPr>
          <p:cNvSpPr txBox="1"/>
          <p:nvPr/>
        </p:nvSpPr>
        <p:spPr>
          <a:xfrm>
            <a:off x="6780362" y="5969480"/>
            <a:ext cx="391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……</a:t>
            </a:r>
            <a:r>
              <a:rPr lang="zh-CN" altLang="en-US" dirty="0">
                <a:solidFill>
                  <a:schemeClr val="bg1"/>
                </a:solidFill>
              </a:rPr>
              <a:t>（此处省略了∞个）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几乎能完成所有领域的事，因为有库</a:t>
            </a:r>
          </a:p>
        </p:txBody>
      </p:sp>
    </p:spTree>
    <p:extLst>
      <p:ext uri="{BB962C8B-B14F-4D97-AF65-F5344CB8AC3E}">
        <p14:creationId xmlns:p14="http://schemas.microsoft.com/office/powerpoint/2010/main" val="66008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92C8A9-0274-4640-9659-2DEA0114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54" y="1813095"/>
            <a:ext cx="11180974" cy="43158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14D92B-56CB-4EB9-924F-4719C7DA3CC2}"/>
              </a:ext>
            </a:extLst>
          </p:cNvPr>
          <p:cNvSpPr txBox="1"/>
          <p:nvPr/>
        </p:nvSpPr>
        <p:spPr>
          <a:xfrm>
            <a:off x="517953" y="538626"/>
            <a:ext cx="1118097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dirty="0" err="1"/>
              <a:t>Pyboard</a:t>
            </a:r>
            <a:r>
              <a:rPr lang="zh-CN" altLang="en-US" sz="3600" dirty="0"/>
              <a:t>开发板：</a:t>
            </a:r>
            <a:r>
              <a:rPr lang="zh-CN" altLang="en-US" sz="3600" b="0" i="0" dirty="0">
                <a:solidFill>
                  <a:srgbClr val="000000"/>
                </a:solidFill>
                <a:effectLst/>
                <a:latin typeface="PingFang SC"/>
              </a:rPr>
              <a:t>支持完整 </a:t>
            </a:r>
            <a:r>
              <a:rPr lang="en-US" altLang="zh-CN" sz="3600" b="1" i="0" u="none" strike="noStrike" dirty="0" err="1">
                <a:solidFill>
                  <a:srgbClr val="3973A2"/>
                </a:solidFill>
                <a:effectLst/>
                <a:latin typeface="PingFang SC"/>
                <a:hlinkClick r:id="rId3"/>
              </a:rPr>
              <a:t>MicroPython</a:t>
            </a:r>
            <a:r>
              <a:rPr lang="zh-CN" altLang="en-US" sz="3600" b="0" i="0" dirty="0">
                <a:solidFill>
                  <a:srgbClr val="000000"/>
                </a:solidFill>
                <a:effectLst/>
                <a:latin typeface="PingFang SC"/>
              </a:rPr>
              <a:t> 软件功能的官方微控制器开发板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5695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28F33-0623-4208-BA17-839B76E2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语言简介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1CE93-340E-419F-B5A9-DE0C0866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为什么这么牛？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开源免费、易于维护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可移植（只要有解释器）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易于使用、简单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广泛的标准库、功能强大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可扩展、可嵌入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88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28791-8CA7-492E-885E-639874AB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语言简介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CDB82-9842-47F4-AA93-E8E31FC5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的劣势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运行速度慢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Python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解释型语言</a:t>
            </a:r>
            <a:r>
              <a:rPr lang="zh-CN" altLang="en-US" dirty="0"/>
              <a:t>，运行时翻译为机器码非常耗时，而</a:t>
            </a:r>
            <a:r>
              <a:rPr lang="en-US" altLang="zh-CN" dirty="0"/>
              <a:t>C</a:t>
            </a:r>
            <a:r>
              <a:rPr lang="zh-CN" altLang="en-US" dirty="0"/>
              <a:t>语言是运行前直接编译成</a:t>
            </a:r>
            <a:r>
              <a:rPr lang="en-US" altLang="zh-CN" dirty="0"/>
              <a:t>CPU</a:t>
            </a:r>
            <a:r>
              <a:rPr lang="zh-CN" altLang="en-US" dirty="0"/>
              <a:t>能执行的机器码，但是大量的应用程序不需要这么快的运行速度，因为用户根本感觉不出来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代码不能加密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</a:rPr>
              <a:t>解释型语言发布程序就是发布源代码</a:t>
            </a:r>
            <a:r>
              <a:rPr lang="zh-CN" altLang="en-US" dirty="0"/>
              <a:t>，而</a:t>
            </a:r>
            <a:r>
              <a:rPr lang="en-US" altLang="zh-CN" dirty="0"/>
              <a:t>C</a:t>
            </a:r>
            <a:r>
              <a:rPr lang="zh-CN" altLang="en-US" dirty="0"/>
              <a:t>语言只需要把编译后的机器码发布出去，从机器码反推出</a:t>
            </a:r>
            <a:r>
              <a:rPr lang="en-US" altLang="zh-CN" dirty="0"/>
              <a:t>C</a:t>
            </a:r>
            <a:r>
              <a:rPr lang="zh-CN" altLang="en-US" dirty="0"/>
              <a:t>代码是不可能的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用</a:t>
            </a:r>
            <a:r>
              <a:rPr lang="zh-CN" altLang="en-US" dirty="0">
                <a:solidFill>
                  <a:srgbClr val="FF0000"/>
                </a:solidFill>
              </a:rPr>
              <a:t>缩进</a:t>
            </a:r>
            <a:r>
              <a:rPr lang="zh-CN" altLang="en-US" dirty="0"/>
              <a:t>来区分语句关系的方式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这种方式给初学者带来了困惑</a:t>
            </a:r>
          </a:p>
        </p:txBody>
      </p:sp>
    </p:spTree>
    <p:extLst>
      <p:ext uri="{BB962C8B-B14F-4D97-AF65-F5344CB8AC3E}">
        <p14:creationId xmlns:p14="http://schemas.microsoft.com/office/powerpoint/2010/main" val="255668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5EC44-4324-476D-9FF9-5042621E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编程环境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7816AD-68C1-4A7D-94D8-662F264A1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跨平台</a:t>
            </a:r>
            <a:r>
              <a:rPr lang="zh-CN" altLang="en-US" dirty="0"/>
              <a:t>的，可以运行在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Mac</a:t>
            </a:r>
            <a:r>
              <a:rPr lang="zh-CN" altLang="en-US" dirty="0"/>
              <a:t>和各种</a:t>
            </a:r>
            <a:r>
              <a:rPr lang="en-US" altLang="zh-CN" dirty="0"/>
              <a:t>Unit/Linux</a:t>
            </a:r>
            <a:r>
              <a:rPr lang="zh-CN" altLang="en-US" dirty="0"/>
              <a:t>系统上</a:t>
            </a:r>
            <a:endParaRPr lang="en-US" altLang="zh-CN" dirty="0"/>
          </a:p>
          <a:p>
            <a:r>
              <a:rPr lang="zh-CN" altLang="en-US" dirty="0"/>
              <a:t>下载链接：</a:t>
            </a:r>
            <a:r>
              <a:rPr lang="en-US" altLang="zh-CN" dirty="0">
                <a:hlinkClick r:id="rId2"/>
              </a:rPr>
              <a:t>https://www.python.org/downloads/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有两个版本，一个是</a:t>
            </a:r>
            <a:r>
              <a:rPr lang="en-US" altLang="zh-CN" dirty="0"/>
              <a:t>2.x</a:t>
            </a:r>
            <a:r>
              <a:rPr lang="zh-CN" altLang="en-US" dirty="0"/>
              <a:t>版，一个是</a:t>
            </a:r>
            <a:r>
              <a:rPr lang="en-US" altLang="zh-CN" dirty="0"/>
              <a:t>3.x</a:t>
            </a:r>
            <a:r>
              <a:rPr lang="zh-CN" altLang="en-US" dirty="0"/>
              <a:t>版，这</a:t>
            </a:r>
            <a:r>
              <a:rPr lang="zh-CN" altLang="en-US" dirty="0">
                <a:solidFill>
                  <a:srgbClr val="FF0000"/>
                </a:solidFill>
              </a:rPr>
              <a:t>两个版本是不兼容的</a:t>
            </a:r>
            <a:r>
              <a:rPr lang="zh-CN" altLang="en-US" dirty="0"/>
              <a:t>，本课程以</a:t>
            </a:r>
            <a:r>
              <a:rPr lang="en-US" altLang="zh-CN" dirty="0"/>
              <a:t>Python3.5</a:t>
            </a:r>
            <a:r>
              <a:rPr lang="zh-CN" altLang="en-US" dirty="0"/>
              <a:t>以上版本为基础</a:t>
            </a:r>
          </a:p>
          <a:p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代码是以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zh-CN" altLang="en-US" dirty="0"/>
              <a:t>为扩展名的文本文件，要运行代码，需要安装</a:t>
            </a:r>
            <a:r>
              <a:rPr lang="en-US" altLang="zh-CN" dirty="0"/>
              <a:t>Python</a:t>
            </a:r>
            <a:r>
              <a:rPr lang="zh-CN" altLang="en-US" dirty="0"/>
              <a:t>解释器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65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C85EA-1DDB-4AD5-96F0-D59D044A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编程环境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50236-F92F-427A-827F-698C39A58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方式一：通过安装包安装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A5B86B-50AB-420E-B8B8-5F515F04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2657295"/>
            <a:ext cx="6381750" cy="3924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11E890-B3DB-482D-803C-437AC2ED1384}"/>
              </a:ext>
            </a:extLst>
          </p:cNvPr>
          <p:cNvSpPr txBox="1"/>
          <p:nvPr/>
        </p:nvSpPr>
        <p:spPr>
          <a:xfrm>
            <a:off x="6383547" y="61273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安装时一定要勾上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CBE6F-BFA1-4851-BF8E-52328F7977E9}"/>
              </a:ext>
            </a:extLst>
          </p:cNvPr>
          <p:cNvSpPr txBox="1"/>
          <p:nvPr/>
        </p:nvSpPr>
        <p:spPr>
          <a:xfrm>
            <a:off x="7717215" y="49283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选择马上安装</a:t>
            </a:r>
          </a:p>
        </p:txBody>
      </p:sp>
    </p:spTree>
    <p:extLst>
      <p:ext uri="{BB962C8B-B14F-4D97-AF65-F5344CB8AC3E}">
        <p14:creationId xmlns:p14="http://schemas.microsoft.com/office/powerpoint/2010/main" val="1024873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8E476-E6F8-4D1E-B257-E915799E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编程环境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FA249-0871-4434-B86E-A02B2F4C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安装验证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C6E634-143B-427F-AB75-E644E6B8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01" y="3074238"/>
            <a:ext cx="74771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0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F7054-3BE2-418E-852E-D6189E33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编程环境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F408F5-FF69-4D34-B6AF-2B6A4D1B5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方法二：通过</a:t>
            </a:r>
            <a:r>
              <a:rPr lang="en-US" altLang="zh-CN" dirty="0"/>
              <a:t>Anaconda</a:t>
            </a:r>
            <a:r>
              <a:rPr lang="zh-CN" altLang="en-US" dirty="0"/>
              <a:t>来配置</a:t>
            </a:r>
            <a:r>
              <a:rPr lang="en-US" altLang="zh-CN" dirty="0"/>
              <a:t>Python</a:t>
            </a:r>
            <a:r>
              <a:rPr lang="zh-CN" altLang="en-US" dirty="0"/>
              <a:t>及以后的依赖项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6BB545-571E-4A30-A46A-5CA00CD5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126" y="2820999"/>
            <a:ext cx="7318075" cy="36895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3D84BD-25FC-4793-AF04-AE870C8FF602}"/>
              </a:ext>
            </a:extLst>
          </p:cNvPr>
          <p:cNvSpPr txBox="1"/>
          <p:nvPr/>
        </p:nvSpPr>
        <p:spPr>
          <a:xfrm>
            <a:off x="3811078" y="6475027"/>
            <a:ext cx="4569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https://www.anaconda.com/products/individual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74AB1A48-30A5-413F-8103-E63FD715DCD5}"/>
              </a:ext>
            </a:extLst>
          </p:cNvPr>
          <p:cNvSpPr/>
          <p:nvPr/>
        </p:nvSpPr>
        <p:spPr>
          <a:xfrm>
            <a:off x="8238226" y="3838755"/>
            <a:ext cx="2078966" cy="1130060"/>
          </a:xfrm>
          <a:prstGeom prst="wedgeRoundRectCallout">
            <a:avLst>
              <a:gd name="adj1" fmla="val -67690"/>
              <a:gd name="adj2" fmla="val 357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每个版本的</a:t>
            </a:r>
            <a:r>
              <a:rPr lang="en-US" altLang="zh-CN" dirty="0"/>
              <a:t>Anaconda</a:t>
            </a:r>
            <a:r>
              <a:rPr lang="zh-CN" altLang="en-US" dirty="0"/>
              <a:t>对应一个</a:t>
            </a:r>
            <a:r>
              <a:rPr lang="en-US" altLang="zh-CN" dirty="0"/>
              <a:t>python</a:t>
            </a:r>
            <a:r>
              <a:rPr lang="zh-CN" altLang="en-US" dirty="0"/>
              <a:t>版本，最新的版本为</a:t>
            </a:r>
            <a:r>
              <a:rPr lang="en-US" altLang="zh-CN" dirty="0"/>
              <a:t>3.9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527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3A522D-E79B-4FA3-BAFA-5484C6D44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23" y="1290907"/>
            <a:ext cx="4667250" cy="52768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7912EC-2119-4592-B289-AF24CA427CC3}"/>
              </a:ext>
            </a:extLst>
          </p:cNvPr>
          <p:cNvSpPr txBox="1"/>
          <p:nvPr/>
        </p:nvSpPr>
        <p:spPr>
          <a:xfrm>
            <a:off x="1085132" y="854817"/>
            <a:ext cx="3586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https://repo.anaconda.com/archive/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ECE753-7666-4006-8A3A-D49B0C21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0907"/>
            <a:ext cx="4505325" cy="52197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D2D34F-82ED-41E7-A289-4508D3132037}"/>
              </a:ext>
            </a:extLst>
          </p:cNvPr>
          <p:cNvSpPr txBox="1"/>
          <p:nvPr/>
        </p:nvSpPr>
        <p:spPr>
          <a:xfrm>
            <a:off x="5425385" y="854817"/>
            <a:ext cx="5846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https://docs.anaconda.com/anaconda/packages/oldpkglists/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191F37-BF7B-4B59-B3EC-F2004BE0DD89}"/>
              </a:ext>
            </a:extLst>
          </p:cNvPr>
          <p:cNvSpPr txBox="1"/>
          <p:nvPr/>
        </p:nvSpPr>
        <p:spPr>
          <a:xfrm>
            <a:off x="1863306" y="290243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Anaconda</a:t>
            </a:r>
            <a:r>
              <a:rPr lang="zh-CN" altLang="en-US" dirty="0"/>
              <a:t>历史版本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2FD801-DA61-4E70-BAC4-D62491A3B95A}"/>
              </a:ext>
            </a:extLst>
          </p:cNvPr>
          <p:cNvSpPr txBox="1"/>
          <p:nvPr/>
        </p:nvSpPr>
        <p:spPr>
          <a:xfrm>
            <a:off x="6333333" y="290243"/>
            <a:ext cx="403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Anaconda</a:t>
            </a:r>
            <a:r>
              <a:rPr lang="zh-CN" altLang="en-US" dirty="0"/>
              <a:t>各版本与</a:t>
            </a:r>
            <a:r>
              <a:rPr lang="en-US" altLang="zh-CN" dirty="0"/>
              <a:t>python</a:t>
            </a:r>
            <a:r>
              <a:rPr lang="zh-CN" altLang="en-US" dirty="0"/>
              <a:t>版本对应关系</a:t>
            </a:r>
          </a:p>
        </p:txBody>
      </p:sp>
    </p:spTree>
    <p:extLst>
      <p:ext uri="{BB962C8B-B14F-4D97-AF65-F5344CB8AC3E}">
        <p14:creationId xmlns:p14="http://schemas.microsoft.com/office/powerpoint/2010/main" val="200661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内容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134858-2697-4E98-8922-44092ED2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课程要求与说明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语言简介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编程环境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基本输入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代码规范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251B6-1F27-409D-99CB-698CEEFE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编程环境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3B862-387C-4044-96E6-4501CA28C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Anaconda</a:t>
            </a:r>
            <a:r>
              <a:rPr lang="zh-CN" altLang="en-US" dirty="0"/>
              <a:t>安装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7FBC97-9889-4470-8904-03C7667E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462" y="2736429"/>
            <a:ext cx="4791075" cy="3714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DA66B47-E680-4DC8-89A5-B203BB31B6A6}"/>
              </a:ext>
            </a:extLst>
          </p:cNvPr>
          <p:cNvSpPr txBox="1"/>
          <p:nvPr/>
        </p:nvSpPr>
        <p:spPr>
          <a:xfrm>
            <a:off x="5279364" y="34548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安装时一定要勾上</a:t>
            </a:r>
          </a:p>
        </p:txBody>
      </p:sp>
    </p:spTree>
    <p:extLst>
      <p:ext uri="{BB962C8B-B14F-4D97-AF65-F5344CB8AC3E}">
        <p14:creationId xmlns:p14="http://schemas.microsoft.com/office/powerpoint/2010/main" val="463154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6F0C1E-31BD-425B-81B0-3B78C838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1DB7F2-8564-4AB3-B703-CA54F33D9FED}"/>
              </a:ext>
            </a:extLst>
          </p:cNvPr>
          <p:cNvSpPr txBox="1"/>
          <p:nvPr/>
        </p:nvSpPr>
        <p:spPr>
          <a:xfrm>
            <a:off x="5296619" y="5451895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的第三方</a:t>
            </a:r>
            <a:r>
              <a:rPr lang="en-US" altLang="zh-CN" dirty="0">
                <a:solidFill>
                  <a:srgbClr val="FF0000"/>
                </a:solidFill>
              </a:rPr>
              <a:t>IDE</a:t>
            </a:r>
            <a:r>
              <a:rPr lang="zh-CN" altLang="en-US" dirty="0">
                <a:solidFill>
                  <a:srgbClr val="FF0000"/>
                </a:solidFill>
              </a:rPr>
              <a:t>编程环境</a:t>
            </a:r>
          </a:p>
        </p:txBody>
      </p:sp>
    </p:spTree>
    <p:extLst>
      <p:ext uri="{BB962C8B-B14F-4D97-AF65-F5344CB8AC3E}">
        <p14:creationId xmlns:p14="http://schemas.microsoft.com/office/powerpoint/2010/main" val="299188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A79D59-D24B-4FF8-A5D0-0004DBDF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F663FB-24D4-4C93-A556-B59FDC81EC9A}"/>
              </a:ext>
            </a:extLst>
          </p:cNvPr>
          <p:cNvSpPr txBox="1"/>
          <p:nvPr/>
        </p:nvSpPr>
        <p:spPr>
          <a:xfrm>
            <a:off x="1682151" y="25275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虚拟环境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E986BA-30E8-4AFC-B805-C7287494E751}"/>
              </a:ext>
            </a:extLst>
          </p:cNvPr>
          <p:cNvSpPr txBox="1"/>
          <p:nvPr/>
        </p:nvSpPr>
        <p:spPr>
          <a:xfrm>
            <a:off x="7979433" y="1354348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虚拟环境下已安装的库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E44CAD-7FDB-417E-B17B-323C309466C6}"/>
              </a:ext>
            </a:extLst>
          </p:cNvPr>
          <p:cNvSpPr/>
          <p:nvPr/>
        </p:nvSpPr>
        <p:spPr>
          <a:xfrm>
            <a:off x="3053751" y="1250830"/>
            <a:ext cx="1337094" cy="23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08B19D-56C4-40FC-9ADD-647CAD82A43F}"/>
              </a:ext>
            </a:extLst>
          </p:cNvPr>
          <p:cNvSpPr txBox="1"/>
          <p:nvPr/>
        </p:nvSpPr>
        <p:spPr>
          <a:xfrm>
            <a:off x="3722298" y="560717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启动命令行界面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CA1603AD-723E-4EF9-896C-3563150AC9CE}"/>
              </a:ext>
            </a:extLst>
          </p:cNvPr>
          <p:cNvSpPr/>
          <p:nvPr/>
        </p:nvSpPr>
        <p:spPr>
          <a:xfrm rot="1844425">
            <a:off x="4287328" y="957532"/>
            <a:ext cx="103517" cy="2329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E2781F-ACCF-4D49-8CF2-20164E5C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470" y="2241984"/>
            <a:ext cx="78295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B0E73-7FFA-4DA3-9CB5-EED3A6F7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编程环境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6DBF68-2BC8-45FC-A73F-8722F3CD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最原始的</a:t>
            </a:r>
            <a:r>
              <a:rPr lang="en-US" altLang="zh-CN" dirty="0"/>
              <a:t>Python IDE</a:t>
            </a:r>
            <a:r>
              <a:rPr lang="zh-CN" altLang="en-US" dirty="0"/>
              <a:t>：</a:t>
            </a:r>
            <a:r>
              <a:rPr lang="en-US" altLang="zh-CN" dirty="0"/>
              <a:t>IDLE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A22E2-C667-46C8-AFD2-A4A983DC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7" y="2796594"/>
            <a:ext cx="2800000" cy="34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770BA3-4FA3-41E9-B30B-B162AA45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82" y="3554082"/>
            <a:ext cx="3183862" cy="19918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D3550C-2482-4C86-8B7D-8E12FB05DE70}"/>
              </a:ext>
            </a:extLst>
          </p:cNvPr>
          <p:cNvSpPr txBox="1"/>
          <p:nvPr/>
        </p:nvSpPr>
        <p:spPr>
          <a:xfrm>
            <a:off x="3055064" y="43500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或者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CB3E5E-FECF-4381-8EB8-64870B298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" r="1868" b="1423"/>
          <a:stretch/>
        </p:blipFill>
        <p:spPr>
          <a:xfrm>
            <a:off x="7356935" y="1818793"/>
            <a:ext cx="4578688" cy="4453991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8D876C55-55F6-4C01-ABC4-A4DCA5973DD2}"/>
              </a:ext>
            </a:extLst>
          </p:cNvPr>
          <p:cNvSpPr/>
          <p:nvPr/>
        </p:nvSpPr>
        <p:spPr>
          <a:xfrm>
            <a:off x="7021902" y="3743864"/>
            <a:ext cx="335033" cy="517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4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9998BD-936A-476C-A1E1-298902672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87" t="20754" r="40920" b="44780"/>
          <a:stretch/>
        </p:blipFill>
        <p:spPr>
          <a:xfrm>
            <a:off x="431321" y="905773"/>
            <a:ext cx="4791676" cy="28855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78E58C-6DB7-4B97-8630-C2A471BD4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58" t="32075" r="27052" b="48176"/>
          <a:stretch/>
        </p:blipFill>
        <p:spPr>
          <a:xfrm>
            <a:off x="431321" y="4175186"/>
            <a:ext cx="5270463" cy="18891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162DED-A445-4452-800E-1F86D0730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6" r="1241" b="66865"/>
          <a:stretch/>
        </p:blipFill>
        <p:spPr>
          <a:xfrm>
            <a:off x="6754594" y="2881222"/>
            <a:ext cx="5182858" cy="1682152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8DE656F8-AEFB-4182-97A9-10518FEB9D2E}"/>
              </a:ext>
            </a:extLst>
          </p:cNvPr>
          <p:cNvSpPr/>
          <p:nvPr/>
        </p:nvSpPr>
        <p:spPr>
          <a:xfrm>
            <a:off x="6120359" y="3312544"/>
            <a:ext cx="379562" cy="595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B7AB76-B737-46AF-BD33-2E1714AA2928}"/>
              </a:ext>
            </a:extLst>
          </p:cNvPr>
          <p:cNvSpPr txBox="1"/>
          <p:nvPr/>
        </p:nvSpPr>
        <p:spPr>
          <a:xfrm>
            <a:off x="6405031" y="1561382"/>
            <a:ext cx="296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创建</a:t>
            </a:r>
            <a:r>
              <a:rPr lang="en-US" altLang="zh-CN" b="1" dirty="0" err="1">
                <a:solidFill>
                  <a:srgbClr val="FF0000"/>
                </a:solidFill>
              </a:rPr>
              <a:t>py</a:t>
            </a:r>
            <a:r>
              <a:rPr lang="zh-CN" altLang="en-US" b="1" dirty="0">
                <a:solidFill>
                  <a:srgbClr val="FF0000"/>
                </a:solidFill>
              </a:rPr>
              <a:t>文件进行编辑及运行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2F9A7F81-EBB6-4424-BE15-69A4AC8DD219}"/>
              </a:ext>
            </a:extLst>
          </p:cNvPr>
          <p:cNvSpPr/>
          <p:nvPr/>
        </p:nvSpPr>
        <p:spPr>
          <a:xfrm>
            <a:off x="2639683" y="3541144"/>
            <a:ext cx="379562" cy="500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74DF3C-84CA-411C-8ECE-89E1537C860B}"/>
              </a:ext>
            </a:extLst>
          </p:cNvPr>
          <p:cNvSpPr txBox="1"/>
          <p:nvPr/>
        </p:nvSpPr>
        <p:spPr>
          <a:xfrm>
            <a:off x="4008051" y="105337"/>
            <a:ext cx="3387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利用</a:t>
            </a:r>
            <a:r>
              <a:rPr lang="en-US" altLang="zh-CN" sz="3200" b="1" dirty="0"/>
              <a:t>IDLE</a:t>
            </a:r>
            <a:r>
              <a:rPr lang="zh-CN" altLang="en-US" sz="3200" b="1" dirty="0"/>
              <a:t>创建程序</a:t>
            </a:r>
          </a:p>
        </p:txBody>
      </p:sp>
    </p:spTree>
    <p:extLst>
      <p:ext uri="{BB962C8B-B14F-4D97-AF65-F5344CB8AC3E}">
        <p14:creationId xmlns:p14="http://schemas.microsoft.com/office/powerpoint/2010/main" val="3995948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E056FF-C482-4840-8E4B-4AD626249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6" t="20503" r="40778" b="62893"/>
          <a:stretch/>
        </p:blipFill>
        <p:spPr>
          <a:xfrm>
            <a:off x="382435" y="698740"/>
            <a:ext cx="5761729" cy="16605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D28B29-4FF6-4F11-97EB-F4B300414779}"/>
              </a:ext>
            </a:extLst>
          </p:cNvPr>
          <p:cNvSpPr txBox="1"/>
          <p:nvPr/>
        </p:nvSpPr>
        <p:spPr>
          <a:xfrm>
            <a:off x="3263299" y="18719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启动调试器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606EDA-9DF1-4897-932A-E075B472F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" r="1102" b="1872"/>
          <a:stretch/>
        </p:blipFill>
        <p:spPr>
          <a:xfrm>
            <a:off x="523335" y="2939631"/>
            <a:ext cx="5572665" cy="3719962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BB484A9E-AE55-47BA-A355-575079AD39F0}"/>
              </a:ext>
            </a:extLst>
          </p:cNvPr>
          <p:cNvSpPr/>
          <p:nvPr/>
        </p:nvSpPr>
        <p:spPr>
          <a:xfrm>
            <a:off x="3140015" y="2518112"/>
            <a:ext cx="319177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0548C0-5E29-4B22-980B-767B1845CF32}"/>
              </a:ext>
            </a:extLst>
          </p:cNvPr>
          <p:cNvSpPr txBox="1"/>
          <p:nvPr/>
        </p:nvSpPr>
        <p:spPr>
          <a:xfrm>
            <a:off x="780271" y="3666226"/>
            <a:ext cx="400110" cy="14677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逐步（进入）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862292-B6FE-4D65-8A42-90D7BC0FEA6B}"/>
              </a:ext>
            </a:extLst>
          </p:cNvPr>
          <p:cNvSpPr txBox="1"/>
          <p:nvPr/>
        </p:nvSpPr>
        <p:spPr>
          <a:xfrm>
            <a:off x="1145877" y="3666226"/>
            <a:ext cx="400110" cy="5507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逐句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16EE45-A52E-410F-9BBB-5D330D4B407D}"/>
              </a:ext>
            </a:extLst>
          </p:cNvPr>
          <p:cNvSpPr txBox="1"/>
          <p:nvPr/>
        </p:nvSpPr>
        <p:spPr>
          <a:xfrm>
            <a:off x="447435" y="3666226"/>
            <a:ext cx="400110" cy="5507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向前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727B2E-988D-4F31-BBBA-3D9759A48505}"/>
              </a:ext>
            </a:extLst>
          </p:cNvPr>
          <p:cNvSpPr txBox="1"/>
          <p:nvPr/>
        </p:nvSpPr>
        <p:spPr>
          <a:xfrm>
            <a:off x="1497822" y="3666226"/>
            <a:ext cx="400110" cy="5507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中止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DB723A-B42D-455B-B1B7-1C807C615083}"/>
              </a:ext>
            </a:extLst>
          </p:cNvPr>
          <p:cNvSpPr txBox="1"/>
          <p:nvPr/>
        </p:nvSpPr>
        <p:spPr>
          <a:xfrm>
            <a:off x="2741145" y="6185139"/>
            <a:ext cx="113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变量列表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7E21268-1AD8-43D6-9B5A-01B1CDEB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09" y="881332"/>
            <a:ext cx="2019300" cy="12954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83EE0E41-CE42-41B2-8180-31FB26496EC3}"/>
              </a:ext>
            </a:extLst>
          </p:cNvPr>
          <p:cNvSpPr/>
          <p:nvPr/>
        </p:nvSpPr>
        <p:spPr>
          <a:xfrm>
            <a:off x="7954570" y="1987587"/>
            <a:ext cx="318162" cy="1380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E5CF8545-972B-47B5-8D8E-3E7726ECAC34}"/>
              </a:ext>
            </a:extLst>
          </p:cNvPr>
          <p:cNvSpPr/>
          <p:nvPr/>
        </p:nvSpPr>
        <p:spPr>
          <a:xfrm rot="2180788">
            <a:off x="8838406" y="2468636"/>
            <a:ext cx="319177" cy="747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0DC9538-B50A-4A0D-A76E-DDA6BAA254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447"/>
          <a:stretch/>
        </p:blipFill>
        <p:spPr>
          <a:xfrm>
            <a:off x="6702843" y="3508429"/>
            <a:ext cx="2984382" cy="244792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6320C2F-9818-4636-BF67-0C652F8B9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9915" y="4112014"/>
            <a:ext cx="1428750" cy="79057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FA711BD-7F20-4061-B462-64AB787D21C7}"/>
              </a:ext>
            </a:extLst>
          </p:cNvPr>
          <p:cNvSpPr txBox="1"/>
          <p:nvPr/>
        </p:nvSpPr>
        <p:spPr>
          <a:xfrm>
            <a:off x="7481234" y="5976668"/>
            <a:ext cx="126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Debug</a:t>
            </a:r>
            <a:r>
              <a:rPr lang="zh-CN" altLang="en-US" dirty="0">
                <a:solidFill>
                  <a:srgbClr val="FF0000"/>
                </a:solidFill>
              </a:rPr>
              <a:t>窗口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9C5CB73-E39F-4D8C-8258-45AC4858B384}"/>
              </a:ext>
            </a:extLst>
          </p:cNvPr>
          <p:cNvSpPr txBox="1"/>
          <p:nvPr/>
        </p:nvSpPr>
        <p:spPr>
          <a:xfrm>
            <a:off x="1787224" y="3666226"/>
            <a:ext cx="400110" cy="10092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结束调试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FCC11B-3081-4A3A-A650-42E94A7C20D4}"/>
              </a:ext>
            </a:extLst>
          </p:cNvPr>
          <p:cNvSpPr txBox="1"/>
          <p:nvPr/>
        </p:nvSpPr>
        <p:spPr>
          <a:xfrm>
            <a:off x="10321873" y="494926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Shell</a:t>
            </a:r>
            <a:r>
              <a:rPr lang="zh-CN" altLang="en-US" dirty="0">
                <a:solidFill>
                  <a:srgbClr val="FF0000"/>
                </a:solidFill>
              </a:rPr>
              <a:t>窗口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99CA7A-B698-47C9-B049-9FFE63BA7801}"/>
              </a:ext>
            </a:extLst>
          </p:cNvPr>
          <p:cNvSpPr/>
          <p:nvPr/>
        </p:nvSpPr>
        <p:spPr>
          <a:xfrm>
            <a:off x="6409426" y="698740"/>
            <a:ext cx="5503653" cy="59608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A122C5C8-E62C-4CD8-93A2-F2A86AB33CC3}"/>
              </a:ext>
            </a:extLst>
          </p:cNvPr>
          <p:cNvSpPr/>
          <p:nvPr/>
        </p:nvSpPr>
        <p:spPr>
          <a:xfrm rot="19800000">
            <a:off x="9877803" y="2468635"/>
            <a:ext cx="319177" cy="747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354BA77-60EB-4386-A5E8-633737409F57}"/>
              </a:ext>
            </a:extLst>
          </p:cNvPr>
          <p:cNvSpPr txBox="1"/>
          <p:nvPr/>
        </p:nvSpPr>
        <p:spPr>
          <a:xfrm>
            <a:off x="4603443" y="101181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利用</a:t>
            </a:r>
            <a:r>
              <a:rPr lang="en-US" altLang="zh-CN" sz="2800" b="1" dirty="0"/>
              <a:t>IDLE</a:t>
            </a:r>
            <a:r>
              <a:rPr lang="zh-CN" altLang="en-US" sz="2800" b="1" dirty="0"/>
              <a:t>调试程序</a:t>
            </a:r>
          </a:p>
        </p:txBody>
      </p:sp>
    </p:spTree>
    <p:extLst>
      <p:ext uri="{BB962C8B-B14F-4D97-AF65-F5344CB8AC3E}">
        <p14:creationId xmlns:p14="http://schemas.microsoft.com/office/powerpoint/2010/main" val="3061644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57129-FC69-4CF0-8A35-E35C05B8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编程环境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C1CFC-96D2-4569-A2FD-B4CD557A1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其它常用的</a:t>
            </a:r>
            <a:r>
              <a:rPr lang="en-US" altLang="zh-CN" dirty="0"/>
              <a:t>python IDE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2DF91-9A0A-4A89-A91B-815EC7B3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6" y="3136601"/>
            <a:ext cx="2146408" cy="1193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F12D07-8844-4E43-8383-81321380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22" y="3136601"/>
            <a:ext cx="1056466" cy="11989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BAC13-BAB9-48DD-B747-96E4DC88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24" y="3136601"/>
            <a:ext cx="957452" cy="1193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635634-8AA2-492F-835F-0EADAE3435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10" t="22452" r="16795" b="17871"/>
          <a:stretch/>
        </p:blipFill>
        <p:spPr>
          <a:xfrm>
            <a:off x="8223850" y="3295290"/>
            <a:ext cx="1886308" cy="9368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AE10FF-DC10-46B3-9B48-E774D5638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564" y="4610190"/>
            <a:ext cx="1133475" cy="10191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5E70759-4156-456D-BFE9-5770FC89D760}"/>
              </a:ext>
            </a:extLst>
          </p:cNvPr>
          <p:cNvSpPr txBox="1"/>
          <p:nvPr/>
        </p:nvSpPr>
        <p:spPr>
          <a:xfrm>
            <a:off x="1942505" y="572442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Notepad++</a:t>
            </a:r>
            <a:endParaRPr lang="zh-CN" altLang="en-US" dirty="0"/>
          </a:p>
        </p:txBody>
      </p:sp>
      <p:pic>
        <p:nvPicPr>
          <p:cNvPr id="2052" name="Picture 4" descr="▷Top Mejores IDE / Editores y Como Instalar de Python">
            <a:extLst>
              <a:ext uri="{FF2B5EF4-FFF2-40B4-BE49-F238E27FC236}">
                <a16:creationId xmlns:a16="http://schemas.microsoft.com/office/drawing/2014/main" id="{41FF3610-546D-4FBF-B4F4-3F055A0E9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22" y="4651364"/>
            <a:ext cx="936825" cy="9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0577964-3050-431C-91DC-E2E731451214}"/>
              </a:ext>
            </a:extLst>
          </p:cNvPr>
          <p:cNvSpPr txBox="1"/>
          <p:nvPr/>
        </p:nvSpPr>
        <p:spPr>
          <a:xfrm>
            <a:off x="4290564" y="5724428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PyScrpter</a:t>
            </a:r>
            <a:endParaRPr lang="zh-CN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D16C860-C946-4CDB-A868-B280C2C23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30" y="4553038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30C04B3-216D-418E-AFCA-8C1C41057A86}"/>
              </a:ext>
            </a:extLst>
          </p:cNvPr>
          <p:cNvSpPr txBox="1"/>
          <p:nvPr/>
        </p:nvSpPr>
        <p:spPr>
          <a:xfrm>
            <a:off x="6584652" y="5724428"/>
            <a:ext cx="81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Thonny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8CA357-64EF-47DB-93D9-E42E13E1284E}"/>
              </a:ext>
            </a:extLst>
          </p:cNvPr>
          <p:cNvSpPr txBox="1"/>
          <p:nvPr/>
        </p:nvSpPr>
        <p:spPr>
          <a:xfrm>
            <a:off x="8814988" y="5056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380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80054-B6FF-442C-AC86-954D2905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基本输入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D5947B-8DE9-4DA9-BDFF-38A15E69F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、输入：</a:t>
            </a:r>
            <a:r>
              <a:rPr lang="en-US" altLang="zh-CN" dirty="0"/>
              <a:t>input(</a:t>
            </a:r>
            <a:r>
              <a:rPr lang="zh-CN" altLang="en-US" dirty="0"/>
              <a:t>“提示：”</a:t>
            </a:r>
            <a:r>
              <a:rPr lang="en-US" altLang="zh-CN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input</a:t>
            </a:r>
            <a:r>
              <a:rPr lang="zh-CN" altLang="en-US" dirty="0"/>
              <a:t>的参数为字符串，用于提示将要输入的信息，可为空；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input</a:t>
            </a:r>
            <a:r>
              <a:rPr lang="zh-CN" altLang="en-US" dirty="0"/>
              <a:t>将所有输入都</a:t>
            </a:r>
            <a:r>
              <a:rPr lang="zh-CN" altLang="en-US" b="1" dirty="0">
                <a:solidFill>
                  <a:srgbClr val="FF0000"/>
                </a:solidFill>
              </a:rPr>
              <a:t>作为字符串看待</a:t>
            </a:r>
            <a:r>
              <a:rPr lang="zh-CN" altLang="en-US" dirty="0"/>
              <a:t>，返回为字符串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比如：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a = input(“</a:t>
            </a:r>
            <a:r>
              <a:rPr lang="zh-CN" altLang="en-US" dirty="0"/>
              <a:t>输入信息：</a:t>
            </a:r>
            <a:r>
              <a:rPr lang="en-US" altLang="zh-CN" dirty="0"/>
              <a:t>”)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D7D50-734B-4D1B-B5F4-5B836C95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" y="4722832"/>
            <a:ext cx="3148594" cy="14357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193E2F-6421-4B95-B06A-91984BD0756F}"/>
              </a:ext>
            </a:extLst>
          </p:cNvPr>
          <p:cNvSpPr txBox="1"/>
          <p:nvPr/>
        </p:nvSpPr>
        <p:spPr>
          <a:xfrm>
            <a:off x="221229" y="6211669"/>
            <a:ext cx="31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虽然输入为</a:t>
            </a:r>
            <a:r>
              <a:rPr lang="en-US" altLang="zh-CN" dirty="0"/>
              <a:t>123</a:t>
            </a:r>
            <a:r>
              <a:rPr lang="zh-CN" altLang="en-US" dirty="0"/>
              <a:t>，但实质为字符串</a:t>
            </a:r>
            <a:r>
              <a:rPr lang="en-US" altLang="zh-CN" dirty="0"/>
              <a:t>str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2C9D8F-C615-46CF-A678-535764FA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99" y="4722832"/>
            <a:ext cx="1748499" cy="143575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0E43529-3A0A-43EA-A6B1-C5863C42EFFA}"/>
              </a:ext>
            </a:extLst>
          </p:cNvPr>
          <p:cNvSpPr/>
          <p:nvPr/>
        </p:nvSpPr>
        <p:spPr>
          <a:xfrm>
            <a:off x="221228" y="5734516"/>
            <a:ext cx="1322896" cy="215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00020F-BFFC-4B7D-AEEC-15DEEF9CE65A}"/>
              </a:ext>
            </a:extLst>
          </p:cNvPr>
          <p:cNvSpPr txBox="1"/>
          <p:nvPr/>
        </p:nvSpPr>
        <p:spPr>
          <a:xfrm>
            <a:off x="3968998" y="6211669"/>
            <a:ext cx="17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int</a:t>
            </a:r>
            <a:r>
              <a:rPr lang="zh-CN" altLang="en-US" dirty="0"/>
              <a:t>转换类型后才为整型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D83C02-2494-4458-B2B3-E78B23351503}"/>
              </a:ext>
            </a:extLst>
          </p:cNvPr>
          <p:cNvSpPr/>
          <p:nvPr/>
        </p:nvSpPr>
        <p:spPr>
          <a:xfrm>
            <a:off x="3968998" y="5643937"/>
            <a:ext cx="1520317" cy="254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EF8489C-B30B-4D6B-B3E4-837E6385D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677" y="4726649"/>
            <a:ext cx="5654095" cy="14357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64EB3B8-4152-44F7-9301-DC364F055DDC}"/>
              </a:ext>
            </a:extLst>
          </p:cNvPr>
          <p:cNvSpPr txBox="1"/>
          <p:nvPr/>
        </p:nvSpPr>
        <p:spPr>
          <a:xfrm>
            <a:off x="6316672" y="6211669"/>
            <a:ext cx="565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</a:t>
            </a:r>
            <a:r>
              <a:rPr lang="en-US" altLang="zh-CN" dirty="0"/>
              <a:t>a</a:t>
            </a:r>
            <a:r>
              <a:rPr lang="zh-CN" altLang="en-US" dirty="0"/>
              <a:t>为字符串，不能直接与</a:t>
            </a:r>
            <a:r>
              <a:rPr lang="en-US" altLang="zh-CN" dirty="0"/>
              <a:t>123</a:t>
            </a:r>
            <a:r>
              <a:rPr lang="zh-CN" altLang="en-US" dirty="0"/>
              <a:t>相加；</a:t>
            </a:r>
            <a:r>
              <a:rPr lang="en-US" altLang="zh-CN" dirty="0"/>
              <a:t>b</a:t>
            </a:r>
            <a:r>
              <a:rPr lang="zh-CN" altLang="en-US" dirty="0"/>
              <a:t>为转换为整型后的</a:t>
            </a:r>
            <a:r>
              <a:rPr lang="en-US" altLang="zh-CN" dirty="0"/>
              <a:t>a</a:t>
            </a:r>
            <a:r>
              <a:rPr lang="zh-CN" altLang="en-US" dirty="0"/>
              <a:t>，因此可以进行加法计算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33D19B-98E9-45C9-892E-95FCC918F182}"/>
              </a:ext>
            </a:extLst>
          </p:cNvPr>
          <p:cNvSpPr/>
          <p:nvPr/>
        </p:nvSpPr>
        <p:spPr>
          <a:xfrm>
            <a:off x="6316672" y="4936571"/>
            <a:ext cx="5527396" cy="618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1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F649-C76B-44AA-9F65-AD9802BB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基本输入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53069-F999-4533-9DD2-0BC82B5FF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、输出：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）表达式输出，即输入表达式（算术表达式，关系表达式），直接输出表达式的值，类似于计算器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392D3A-7BC5-45D2-8BEE-9F06C01C2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59" y="3593288"/>
            <a:ext cx="1883345" cy="28109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E59E58-D5FD-4102-990C-DCB5CF1526EE}"/>
              </a:ext>
            </a:extLst>
          </p:cNvPr>
          <p:cNvSpPr/>
          <p:nvPr/>
        </p:nvSpPr>
        <p:spPr>
          <a:xfrm>
            <a:off x="4845259" y="4546121"/>
            <a:ext cx="1883345" cy="854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92A430-F80E-430F-8200-49BE56DC4445}"/>
              </a:ext>
            </a:extLst>
          </p:cNvPr>
          <p:cNvSpPr/>
          <p:nvPr/>
        </p:nvSpPr>
        <p:spPr>
          <a:xfrm>
            <a:off x="4845259" y="5474323"/>
            <a:ext cx="1883345" cy="854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AE5B66AC-A681-4FB9-A44B-AB43D0F6F82D}"/>
              </a:ext>
            </a:extLst>
          </p:cNvPr>
          <p:cNvSpPr/>
          <p:nvPr/>
        </p:nvSpPr>
        <p:spPr>
          <a:xfrm>
            <a:off x="7341079" y="3593288"/>
            <a:ext cx="1725283" cy="866569"/>
          </a:xfrm>
          <a:prstGeom prst="wedgeRoundRectCallout">
            <a:avLst>
              <a:gd name="adj1" fmla="val -73333"/>
              <a:gd name="adj2" fmla="val 107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赋值表达式不输出</a:t>
            </a:r>
          </a:p>
        </p:txBody>
      </p:sp>
    </p:spTree>
    <p:extLst>
      <p:ext uri="{BB962C8B-B14F-4D97-AF65-F5344CB8AC3E}">
        <p14:creationId xmlns:p14="http://schemas.microsoft.com/office/powerpoint/2010/main" val="3927032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F649-C76B-44AA-9F65-AD9802BB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基本输入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53069-F999-4533-9DD2-0BC82B5FF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36496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、输出：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）通过</a:t>
            </a:r>
            <a:r>
              <a:rPr lang="en-US" altLang="zh-CN" dirty="0"/>
              <a:t>print()</a:t>
            </a:r>
            <a:r>
              <a:rPr lang="zh-CN" altLang="en-US" dirty="0"/>
              <a:t>函数，其基本格式如下：</a:t>
            </a:r>
            <a:endParaRPr lang="en-US" altLang="zh-CN" dirty="0"/>
          </a:p>
          <a:p>
            <a:r>
              <a:rPr lang="en-US" altLang="zh-CN" dirty="0"/>
              <a:t>print([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r>
              <a:rPr lang="en-US" altLang="zh-CN" dirty="0"/>
              <a:t>, … ][, </a:t>
            </a:r>
            <a:r>
              <a:rPr lang="en-US" altLang="zh-CN" dirty="0" err="1">
                <a:solidFill>
                  <a:srgbClr val="FF0000"/>
                </a:solidFill>
              </a:rPr>
              <a:t>sep</a:t>
            </a:r>
            <a:r>
              <a:rPr lang="en-US" altLang="zh-CN" dirty="0"/>
              <a:t>=‘ ‘][, </a:t>
            </a:r>
            <a:r>
              <a:rPr lang="en-US" altLang="zh-CN" dirty="0">
                <a:solidFill>
                  <a:srgbClr val="FF0000"/>
                </a:solidFill>
              </a:rPr>
              <a:t>end</a:t>
            </a:r>
            <a:r>
              <a:rPr lang="en-US" altLang="zh-CN" dirty="0"/>
              <a:t>=‘\n’][,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en-US" altLang="zh-CN" dirty="0"/>
              <a:t>=</a:t>
            </a:r>
            <a:r>
              <a:rPr lang="en-US" altLang="zh-CN" dirty="0" err="1"/>
              <a:t>sys.stdout</a:t>
            </a:r>
            <a:r>
              <a:rPr lang="en-US" altLang="zh-CN" dirty="0"/>
              <a:t>][, </a:t>
            </a:r>
            <a:r>
              <a:rPr lang="en-US" altLang="zh-CN" dirty="0">
                <a:solidFill>
                  <a:srgbClr val="FF0000"/>
                </a:solidFill>
              </a:rPr>
              <a:t>flush</a:t>
            </a:r>
            <a:r>
              <a:rPr lang="en-US" altLang="zh-CN" dirty="0"/>
              <a:t>=False])</a:t>
            </a:r>
          </a:p>
          <a:p>
            <a:r>
              <a:rPr lang="zh-CN" altLang="en-US" dirty="0"/>
              <a:t>参数：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  <a:tabLst>
                <a:tab pos="1165225" algn="l"/>
              </a:tabLst>
            </a:pPr>
            <a:r>
              <a:rPr lang="en-US" altLang="zh-CN" dirty="0"/>
              <a:t>value</a:t>
            </a:r>
            <a:r>
              <a:rPr lang="zh-CN" altLang="en-US" dirty="0"/>
              <a:t>：</a:t>
            </a:r>
            <a:r>
              <a:rPr lang="en-US" altLang="zh-CN" dirty="0"/>
              <a:t>	</a:t>
            </a:r>
            <a:r>
              <a:rPr lang="zh-CN" altLang="en-US" dirty="0"/>
              <a:t>要输出的对象，可以是整数，小数，字符串等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  <a:tabLst>
                <a:tab pos="1165225" algn="l"/>
              </a:tabLst>
            </a:pPr>
            <a:r>
              <a:rPr lang="en-US" altLang="zh-CN" dirty="0" err="1"/>
              <a:t>sep</a:t>
            </a:r>
            <a:r>
              <a:rPr lang="zh-CN" altLang="en-US" dirty="0"/>
              <a:t>：</a:t>
            </a:r>
            <a:r>
              <a:rPr lang="en-US" altLang="zh-CN" dirty="0"/>
              <a:t>	value</a:t>
            </a:r>
            <a:r>
              <a:rPr lang="zh-CN" altLang="en-US" dirty="0"/>
              <a:t>对象之间的间隔字符，</a:t>
            </a:r>
            <a:r>
              <a:rPr lang="zh-CN" altLang="en-US" dirty="0">
                <a:solidFill>
                  <a:srgbClr val="FF0000"/>
                </a:solidFill>
              </a:rPr>
              <a:t>默认为空格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  <a:tabLst>
                <a:tab pos="1165225" algn="l"/>
              </a:tabLst>
            </a:pPr>
            <a:r>
              <a:rPr lang="en-US" altLang="zh-CN" dirty="0"/>
              <a:t>end</a:t>
            </a:r>
            <a:r>
              <a:rPr lang="zh-CN" altLang="en-US" dirty="0"/>
              <a:t>：</a:t>
            </a:r>
            <a:r>
              <a:rPr lang="en-US" altLang="zh-CN" dirty="0"/>
              <a:t>	</a:t>
            </a:r>
            <a:r>
              <a:rPr lang="zh-CN" altLang="en-US" dirty="0"/>
              <a:t>输出完后的字符，</a:t>
            </a:r>
            <a:r>
              <a:rPr lang="zh-CN" altLang="en-US" dirty="0">
                <a:solidFill>
                  <a:srgbClr val="FF0000"/>
                </a:solidFill>
              </a:rPr>
              <a:t>默认为回车符</a:t>
            </a:r>
            <a:r>
              <a:rPr lang="zh-CN" altLang="en-US" dirty="0"/>
              <a:t>（因此</a:t>
            </a:r>
            <a:r>
              <a:rPr lang="en-US" altLang="zh-CN" dirty="0"/>
              <a:t>print</a:t>
            </a:r>
            <a:r>
              <a:rPr lang="zh-CN" altLang="en-US" dirty="0"/>
              <a:t>完会自动换行）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  <a:tabLst>
                <a:tab pos="1165225" algn="l"/>
              </a:tabLst>
            </a:pPr>
            <a:r>
              <a:rPr lang="en-US" altLang="zh-CN" dirty="0"/>
              <a:t>file</a:t>
            </a:r>
            <a:r>
              <a:rPr lang="zh-CN" altLang="en-US" dirty="0"/>
              <a:t>：</a:t>
            </a:r>
            <a:r>
              <a:rPr lang="en-US" altLang="zh-CN" dirty="0"/>
              <a:t>	</a:t>
            </a:r>
            <a:r>
              <a:rPr lang="zh-CN" altLang="en-US" dirty="0"/>
              <a:t>输出对象，默认为</a:t>
            </a:r>
            <a:r>
              <a:rPr lang="en-US" altLang="zh-CN" dirty="0" err="1"/>
              <a:t>sys.stdout</a:t>
            </a:r>
            <a:r>
              <a:rPr lang="zh-CN" altLang="en-US" dirty="0"/>
              <a:t>，即命令行界面，若输出到文件</a:t>
            </a:r>
            <a:r>
              <a:rPr lang="zh-CN" altLang="en-US"/>
              <a:t>，此处参数</a:t>
            </a:r>
            <a:r>
              <a:rPr lang="zh-CN" altLang="en-US" dirty="0"/>
              <a:t>应为文件对象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  <a:tabLst>
                <a:tab pos="1165225" algn="l"/>
              </a:tabLst>
            </a:pPr>
            <a:r>
              <a:rPr lang="en-US" altLang="zh-CN" dirty="0"/>
              <a:t>flush</a:t>
            </a:r>
            <a:r>
              <a:rPr lang="zh-CN" altLang="en-US" dirty="0"/>
              <a:t>：</a:t>
            </a:r>
            <a:r>
              <a:rPr lang="en-US" altLang="zh-CN" dirty="0"/>
              <a:t>	</a:t>
            </a:r>
            <a:r>
              <a:rPr lang="zh-CN" altLang="en-US" dirty="0"/>
              <a:t>刷新缓冲区，默认为</a:t>
            </a:r>
            <a:r>
              <a:rPr lang="en-US" altLang="zh-CN" dirty="0"/>
              <a:t>False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即所有</a:t>
            </a:r>
            <a:r>
              <a:rPr lang="en-US" altLang="zh-CN" dirty="0">
                <a:solidFill>
                  <a:srgbClr val="FF0000"/>
                </a:solidFill>
              </a:rPr>
              <a:t>print</a:t>
            </a:r>
            <a:r>
              <a:rPr lang="zh-CN" altLang="en-US" dirty="0">
                <a:solidFill>
                  <a:srgbClr val="FF0000"/>
                </a:solidFill>
              </a:rPr>
              <a:t>内容一起输出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  <a:tabLst>
                <a:tab pos="1165225" algn="l"/>
              </a:tabLst>
            </a:pPr>
            <a:r>
              <a:rPr lang="zh-CN" altLang="en-US" dirty="0"/>
              <a:t>返回值：没有返回值</a:t>
            </a:r>
          </a:p>
        </p:txBody>
      </p:sp>
    </p:spTree>
    <p:extLst>
      <p:ext uri="{BB962C8B-B14F-4D97-AF65-F5344CB8AC3E}">
        <p14:creationId xmlns:p14="http://schemas.microsoft.com/office/powerpoint/2010/main" val="164151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8F235-CEFA-42DA-BA66-F53DC1D2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课程要求与说明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7847A-DFC1-45A3-A5B9-CA0943A25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、课时安排：</a:t>
            </a:r>
            <a:r>
              <a:rPr lang="en-US" altLang="zh-CN" dirty="0"/>
              <a:t>48</a:t>
            </a:r>
            <a:r>
              <a:rPr lang="zh-CN" altLang="en-US" dirty="0"/>
              <a:t>学时</a:t>
            </a:r>
            <a:r>
              <a:rPr lang="en-US" altLang="zh-CN" dirty="0"/>
              <a:t>=32</a:t>
            </a:r>
            <a:r>
              <a:rPr lang="zh-CN" altLang="en-US" dirty="0"/>
              <a:t>理论</a:t>
            </a:r>
            <a:r>
              <a:rPr lang="en-US" altLang="zh-CN" dirty="0"/>
              <a:t>+16</a:t>
            </a:r>
            <a:r>
              <a:rPr lang="zh-CN" altLang="en-US" dirty="0"/>
              <a:t>上机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C5242EC-CF88-4536-B85C-D88889368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235634"/>
              </p:ext>
            </p:extLst>
          </p:nvPr>
        </p:nvGraphicFramePr>
        <p:xfrm>
          <a:off x="1024128" y="2687320"/>
          <a:ext cx="10233344" cy="410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3102">
                  <a:extLst>
                    <a:ext uri="{9D8B030D-6E8A-4147-A177-3AD203B41FA5}">
                      <a16:colId xmlns:a16="http://schemas.microsoft.com/office/drawing/2014/main" val="1608673022"/>
                    </a:ext>
                  </a:extLst>
                </a:gridCol>
                <a:gridCol w="2415396">
                  <a:extLst>
                    <a:ext uri="{9D8B030D-6E8A-4147-A177-3AD203B41FA5}">
                      <a16:colId xmlns:a16="http://schemas.microsoft.com/office/drawing/2014/main" val="3752573709"/>
                    </a:ext>
                  </a:extLst>
                </a:gridCol>
                <a:gridCol w="2104846">
                  <a:extLst>
                    <a:ext uri="{9D8B030D-6E8A-4147-A177-3AD203B41FA5}">
                      <a16:colId xmlns:a16="http://schemas.microsoft.com/office/drawing/2014/main" val="3314975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理论学时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上机学时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84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第一章 </a:t>
                      </a:r>
                      <a:r>
                        <a:rPr lang="en-US" altLang="zh-CN" sz="1800" dirty="0"/>
                        <a:t>Python</a:t>
                      </a:r>
                      <a:r>
                        <a:rPr lang="zh-CN" altLang="en-US" sz="1800" dirty="0"/>
                        <a:t>语言概述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-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33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第二章 </a:t>
                      </a:r>
                      <a:r>
                        <a:rPr lang="en-US" altLang="zh-CN" sz="1800" dirty="0"/>
                        <a:t>Python</a:t>
                      </a:r>
                      <a:r>
                        <a:rPr lang="zh-CN" altLang="en-US" sz="1800" dirty="0"/>
                        <a:t>语法基础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749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第三章 </a:t>
                      </a:r>
                      <a:r>
                        <a:rPr lang="en-US" altLang="zh-CN" sz="1800" dirty="0"/>
                        <a:t>Python</a:t>
                      </a:r>
                      <a:r>
                        <a:rPr lang="zh-CN" altLang="en-US" sz="1800" dirty="0"/>
                        <a:t>控制语句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6276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第四章 </a:t>
                      </a:r>
                      <a:r>
                        <a:rPr lang="en-US" altLang="zh-CN" sz="1800" dirty="0"/>
                        <a:t>Python</a:t>
                      </a:r>
                      <a:r>
                        <a:rPr lang="zh-CN" altLang="en-US" sz="1800" dirty="0"/>
                        <a:t>函数与模块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92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第五章 </a:t>
                      </a:r>
                      <a:r>
                        <a:rPr lang="en-US" altLang="zh-CN" sz="1800" dirty="0"/>
                        <a:t>Python</a:t>
                      </a:r>
                      <a:r>
                        <a:rPr lang="zh-CN" altLang="en-US" sz="1800" dirty="0"/>
                        <a:t>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8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第六章 面向对象程序设计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76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第八章 </a:t>
                      </a:r>
                      <a:r>
                        <a:rPr lang="en-US" altLang="zh-CN" sz="1800" dirty="0"/>
                        <a:t>Python</a:t>
                      </a:r>
                      <a:r>
                        <a:rPr lang="zh-CN" altLang="en-US" sz="1800" dirty="0"/>
                        <a:t>数据库应用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06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第九章 网络编程和多线程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15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专业高级应用（</a:t>
                      </a:r>
                      <a:r>
                        <a:rPr lang="en-US" altLang="zh-CN" sz="1800" dirty="0"/>
                        <a:t>PYQT/</a:t>
                      </a:r>
                      <a:r>
                        <a:rPr lang="zh-CN" altLang="en-US" sz="1800" dirty="0"/>
                        <a:t>科学计算和可视化应用）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103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总复习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84721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9F68BBB3-998B-425B-B4ED-90552E2B3924}"/>
              </a:ext>
            </a:extLst>
          </p:cNvPr>
          <p:cNvSpPr/>
          <p:nvPr/>
        </p:nvSpPr>
        <p:spPr>
          <a:xfrm>
            <a:off x="1024128" y="5287992"/>
            <a:ext cx="5721729" cy="1112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92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F649-C76B-44AA-9F65-AD9802BB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基本输入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53069-F999-4533-9DD2-0BC82B5FF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、输出：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）通过</a:t>
            </a:r>
            <a:r>
              <a:rPr lang="en-US" altLang="zh-CN" dirty="0"/>
              <a:t>print()</a:t>
            </a:r>
            <a:r>
              <a:rPr lang="zh-CN" altLang="en-US" dirty="0"/>
              <a:t>函数，其基本格式如下：</a:t>
            </a:r>
            <a:endParaRPr lang="en-US" altLang="zh-CN" dirty="0"/>
          </a:p>
          <a:p>
            <a:r>
              <a:rPr lang="en-US" altLang="zh-CN" dirty="0"/>
              <a:t>print([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r>
              <a:rPr lang="en-US" altLang="zh-CN" dirty="0"/>
              <a:t>, … ][, </a:t>
            </a:r>
            <a:r>
              <a:rPr lang="en-US" altLang="zh-CN" dirty="0" err="1">
                <a:solidFill>
                  <a:srgbClr val="FF0000"/>
                </a:solidFill>
              </a:rPr>
              <a:t>sep</a:t>
            </a:r>
            <a:r>
              <a:rPr lang="en-US" altLang="zh-CN" dirty="0"/>
              <a:t>=‘ ‘][, </a:t>
            </a:r>
            <a:r>
              <a:rPr lang="en-US" altLang="zh-CN" dirty="0">
                <a:solidFill>
                  <a:srgbClr val="FF0000"/>
                </a:solidFill>
              </a:rPr>
              <a:t>end</a:t>
            </a:r>
            <a:r>
              <a:rPr lang="en-US" altLang="zh-CN" dirty="0"/>
              <a:t>=‘\n’][,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en-US" altLang="zh-CN" dirty="0"/>
              <a:t>=</a:t>
            </a:r>
            <a:r>
              <a:rPr lang="en-US" altLang="zh-CN" dirty="0" err="1"/>
              <a:t>sys.stdout</a:t>
            </a:r>
            <a:r>
              <a:rPr lang="en-US" altLang="zh-CN" dirty="0"/>
              <a:t>][, </a:t>
            </a:r>
            <a:r>
              <a:rPr lang="en-US" altLang="zh-CN" dirty="0">
                <a:solidFill>
                  <a:srgbClr val="FF0000"/>
                </a:solidFill>
              </a:rPr>
              <a:t>flush</a:t>
            </a:r>
            <a:r>
              <a:rPr lang="en-US" altLang="zh-CN" dirty="0"/>
              <a:t>=False])</a:t>
            </a:r>
          </a:p>
          <a:p>
            <a:r>
              <a:rPr lang="zh-CN" altLang="en-US" dirty="0">
                <a:solidFill>
                  <a:srgbClr val="0070C0"/>
                </a:solidFill>
              </a:rPr>
              <a:t>例子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en-US" dirty="0">
                <a:solidFill>
                  <a:srgbClr val="0070C0"/>
                </a:solidFill>
              </a:rPr>
              <a:t>：无参调用，相当于回车操作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5872D5-BCC2-428E-A28A-F26757FB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27" y="4212655"/>
            <a:ext cx="1918396" cy="1040832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B0ADA15-4AF9-41CB-8310-9B45920D18E4}"/>
              </a:ext>
            </a:extLst>
          </p:cNvPr>
          <p:cNvSpPr/>
          <p:nvPr/>
        </p:nvSpPr>
        <p:spPr>
          <a:xfrm>
            <a:off x="7599871" y="2084832"/>
            <a:ext cx="1725283" cy="866569"/>
          </a:xfrm>
          <a:prstGeom prst="wedgeRoundRectCallout">
            <a:avLst>
              <a:gd name="adj1" fmla="val -36833"/>
              <a:gd name="adj2" fmla="val 74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中括号表示可以缺省</a:t>
            </a:r>
          </a:p>
        </p:txBody>
      </p:sp>
    </p:spTree>
    <p:extLst>
      <p:ext uri="{BB962C8B-B14F-4D97-AF65-F5344CB8AC3E}">
        <p14:creationId xmlns:p14="http://schemas.microsoft.com/office/powerpoint/2010/main" val="465195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F649-C76B-44AA-9F65-AD9802BB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基本输入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53069-F999-4533-9DD2-0BC82B5FF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、输出：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）通过</a:t>
            </a:r>
            <a:r>
              <a:rPr lang="en-US" altLang="zh-CN" dirty="0"/>
              <a:t>print()</a:t>
            </a:r>
            <a:r>
              <a:rPr lang="zh-CN" altLang="en-US" dirty="0"/>
              <a:t>函数，其基本格式如下：</a:t>
            </a:r>
            <a:endParaRPr lang="en-US" altLang="zh-CN" dirty="0"/>
          </a:p>
          <a:p>
            <a:r>
              <a:rPr lang="en-US" altLang="zh-CN" dirty="0"/>
              <a:t>print([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r>
              <a:rPr lang="en-US" altLang="zh-CN" dirty="0"/>
              <a:t>, … ][, </a:t>
            </a:r>
            <a:r>
              <a:rPr lang="en-US" altLang="zh-CN" dirty="0" err="1">
                <a:solidFill>
                  <a:srgbClr val="FF0000"/>
                </a:solidFill>
              </a:rPr>
              <a:t>sep</a:t>
            </a:r>
            <a:r>
              <a:rPr lang="en-US" altLang="zh-CN" dirty="0"/>
              <a:t>=‘ ‘][, </a:t>
            </a:r>
            <a:r>
              <a:rPr lang="en-US" altLang="zh-CN" dirty="0">
                <a:solidFill>
                  <a:srgbClr val="FF0000"/>
                </a:solidFill>
              </a:rPr>
              <a:t>end</a:t>
            </a:r>
            <a:r>
              <a:rPr lang="en-US" altLang="zh-CN" dirty="0"/>
              <a:t>=‘\n’][,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en-US" altLang="zh-CN" dirty="0"/>
              <a:t>=</a:t>
            </a:r>
            <a:r>
              <a:rPr lang="en-US" altLang="zh-CN" dirty="0" err="1"/>
              <a:t>sys.stdout</a:t>
            </a:r>
            <a:r>
              <a:rPr lang="en-US" altLang="zh-CN" dirty="0"/>
              <a:t>][, </a:t>
            </a:r>
            <a:r>
              <a:rPr lang="en-US" altLang="zh-CN" dirty="0">
                <a:solidFill>
                  <a:srgbClr val="FF0000"/>
                </a:solidFill>
              </a:rPr>
              <a:t>flush</a:t>
            </a:r>
            <a:r>
              <a:rPr lang="en-US" altLang="zh-CN" dirty="0"/>
              <a:t>=False])</a:t>
            </a:r>
          </a:p>
          <a:p>
            <a:r>
              <a:rPr lang="zh-CN" altLang="en-US" dirty="0">
                <a:solidFill>
                  <a:srgbClr val="0070C0"/>
                </a:solidFill>
              </a:rPr>
              <a:t>例子</a:t>
            </a:r>
            <a:r>
              <a:rPr lang="en-US" altLang="zh-CN" dirty="0">
                <a:solidFill>
                  <a:srgbClr val="0070C0"/>
                </a:solidFill>
              </a:rPr>
              <a:t>2</a:t>
            </a:r>
            <a:r>
              <a:rPr lang="zh-CN" altLang="en-US" dirty="0">
                <a:solidFill>
                  <a:srgbClr val="0070C0"/>
                </a:solidFill>
              </a:rPr>
              <a:t>：输出多个对象，并用分号间隔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B0ADA15-4AF9-41CB-8310-9B45920D18E4}"/>
              </a:ext>
            </a:extLst>
          </p:cNvPr>
          <p:cNvSpPr/>
          <p:nvPr/>
        </p:nvSpPr>
        <p:spPr>
          <a:xfrm>
            <a:off x="7599871" y="2084832"/>
            <a:ext cx="1725283" cy="866569"/>
          </a:xfrm>
          <a:prstGeom prst="wedgeRoundRectCallout">
            <a:avLst>
              <a:gd name="adj1" fmla="val -36833"/>
              <a:gd name="adj2" fmla="val 74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中括号表示可以缺省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C4D40E-1BC7-43E4-82DE-A94C4A3C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02" y="4565099"/>
            <a:ext cx="5745195" cy="7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7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F649-C76B-44AA-9F65-AD9802BB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基本输入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53069-F999-4533-9DD2-0BC82B5FF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、输出：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）通过</a:t>
            </a:r>
            <a:r>
              <a:rPr lang="en-US" altLang="zh-CN" dirty="0"/>
              <a:t>print()</a:t>
            </a:r>
            <a:r>
              <a:rPr lang="zh-CN" altLang="en-US" dirty="0"/>
              <a:t>函数，其基本格式如下：</a:t>
            </a:r>
            <a:endParaRPr lang="en-US" altLang="zh-CN" dirty="0"/>
          </a:p>
          <a:p>
            <a:r>
              <a:rPr lang="en-US" altLang="zh-CN" dirty="0"/>
              <a:t>print([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r>
              <a:rPr lang="en-US" altLang="zh-CN" dirty="0"/>
              <a:t>, … ][, </a:t>
            </a:r>
            <a:r>
              <a:rPr lang="en-US" altLang="zh-CN" dirty="0" err="1">
                <a:solidFill>
                  <a:srgbClr val="FF0000"/>
                </a:solidFill>
              </a:rPr>
              <a:t>sep</a:t>
            </a:r>
            <a:r>
              <a:rPr lang="en-US" altLang="zh-CN" dirty="0"/>
              <a:t>=‘ ‘][, </a:t>
            </a:r>
            <a:r>
              <a:rPr lang="en-US" altLang="zh-CN" dirty="0">
                <a:solidFill>
                  <a:srgbClr val="FF0000"/>
                </a:solidFill>
              </a:rPr>
              <a:t>end</a:t>
            </a:r>
            <a:r>
              <a:rPr lang="en-US" altLang="zh-CN" dirty="0"/>
              <a:t>=‘\n’][,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en-US" altLang="zh-CN" dirty="0"/>
              <a:t>=</a:t>
            </a:r>
            <a:r>
              <a:rPr lang="en-US" altLang="zh-CN" dirty="0" err="1"/>
              <a:t>sys.stdout</a:t>
            </a:r>
            <a:r>
              <a:rPr lang="en-US" altLang="zh-CN" dirty="0"/>
              <a:t>][, </a:t>
            </a:r>
            <a:r>
              <a:rPr lang="en-US" altLang="zh-CN" dirty="0">
                <a:solidFill>
                  <a:srgbClr val="FF0000"/>
                </a:solidFill>
              </a:rPr>
              <a:t>flush</a:t>
            </a:r>
            <a:r>
              <a:rPr lang="en-US" altLang="zh-CN" dirty="0"/>
              <a:t>=False])</a:t>
            </a:r>
          </a:p>
          <a:p>
            <a:r>
              <a:rPr lang="zh-CN" altLang="en-US" dirty="0">
                <a:solidFill>
                  <a:srgbClr val="0070C0"/>
                </a:solidFill>
              </a:rPr>
              <a:t>例子</a:t>
            </a:r>
            <a:r>
              <a:rPr lang="en-US" altLang="zh-CN" dirty="0">
                <a:solidFill>
                  <a:srgbClr val="0070C0"/>
                </a:solidFill>
              </a:rPr>
              <a:t>2</a:t>
            </a:r>
            <a:r>
              <a:rPr lang="zh-CN" altLang="en-US" dirty="0">
                <a:solidFill>
                  <a:srgbClr val="0070C0"/>
                </a:solidFill>
              </a:rPr>
              <a:t>：执行三条输出，以不同的字符结尾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B0ADA15-4AF9-41CB-8310-9B45920D18E4}"/>
              </a:ext>
            </a:extLst>
          </p:cNvPr>
          <p:cNvSpPr/>
          <p:nvPr/>
        </p:nvSpPr>
        <p:spPr>
          <a:xfrm>
            <a:off x="7599871" y="2084832"/>
            <a:ext cx="1725283" cy="866569"/>
          </a:xfrm>
          <a:prstGeom prst="wedgeRoundRectCallout">
            <a:avLst>
              <a:gd name="adj1" fmla="val -36833"/>
              <a:gd name="adj2" fmla="val 74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中括号表示可以缺省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FD4147-7C48-4568-96FA-B5093CD4D725}"/>
              </a:ext>
            </a:extLst>
          </p:cNvPr>
          <p:cNvSpPr txBox="1"/>
          <p:nvPr/>
        </p:nvSpPr>
        <p:spPr>
          <a:xfrm>
            <a:off x="1024128" y="4640859"/>
            <a:ext cx="31098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print(123, end='')</a:t>
            </a:r>
          </a:p>
          <a:p>
            <a:r>
              <a:rPr lang="zh-CN" altLang="en-US" sz="2400" dirty="0"/>
              <a:t>print('Hello', end='-')</a:t>
            </a:r>
          </a:p>
          <a:p>
            <a:r>
              <a:rPr lang="zh-CN" altLang="en-US" sz="2400" dirty="0"/>
              <a:t>print(3.14)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7A2233-E485-4E45-9378-A0066B1FF50F}"/>
              </a:ext>
            </a:extLst>
          </p:cNvPr>
          <p:cNvSpPr txBox="1"/>
          <p:nvPr/>
        </p:nvSpPr>
        <p:spPr>
          <a:xfrm>
            <a:off x="3673877" y="4640859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r>
              <a:rPr lang="zh-CN" altLang="en-US" dirty="0"/>
              <a:t>以无字符结尾，即与下一句输出拼接起来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7CD461-9A4F-4860-AD00-9DDE1C647F49}"/>
              </a:ext>
            </a:extLst>
          </p:cNvPr>
          <p:cNvSpPr txBox="1"/>
          <p:nvPr/>
        </p:nvSpPr>
        <p:spPr>
          <a:xfrm>
            <a:off x="3673877" y="50276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r>
              <a:rPr lang="zh-CN" altLang="en-US" dirty="0"/>
              <a:t>以</a:t>
            </a:r>
            <a:r>
              <a:rPr lang="en-US" altLang="zh-CN" dirty="0"/>
              <a:t>-</a:t>
            </a:r>
            <a:r>
              <a:rPr lang="zh-CN" altLang="en-US" dirty="0"/>
              <a:t>字符结尾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7CB07B-3B8E-4AC1-8F2D-4865FF972860}"/>
              </a:ext>
            </a:extLst>
          </p:cNvPr>
          <p:cNvSpPr txBox="1"/>
          <p:nvPr/>
        </p:nvSpPr>
        <p:spPr>
          <a:xfrm>
            <a:off x="3673877" y="541431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r>
              <a:rPr lang="zh-CN" altLang="en-US" dirty="0"/>
              <a:t>默认以回车结尾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5D6625-3137-43C0-A973-38E6A5CB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417" y="4821775"/>
            <a:ext cx="2592583" cy="663219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83EFF50B-354C-4628-AB3A-3E8ED21B264C}"/>
              </a:ext>
            </a:extLst>
          </p:cNvPr>
          <p:cNvSpPr/>
          <p:nvPr/>
        </p:nvSpPr>
        <p:spPr>
          <a:xfrm>
            <a:off x="8202062" y="5001647"/>
            <a:ext cx="296650" cy="30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594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F649-C76B-44AA-9F65-AD9802BB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基本输入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53069-F999-4533-9DD2-0BC82B5FF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、输出：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）通过</a:t>
            </a:r>
            <a:r>
              <a:rPr lang="en-US" altLang="zh-CN" dirty="0"/>
              <a:t>print()</a:t>
            </a:r>
            <a:r>
              <a:rPr lang="zh-CN" altLang="en-US" dirty="0"/>
              <a:t>函数，其基本格式如下：</a:t>
            </a:r>
            <a:endParaRPr lang="en-US" altLang="zh-CN" dirty="0"/>
          </a:p>
          <a:p>
            <a:r>
              <a:rPr lang="en-US" altLang="zh-CN" dirty="0"/>
              <a:t>print([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r>
              <a:rPr lang="en-US" altLang="zh-CN" dirty="0"/>
              <a:t>, … ][, </a:t>
            </a:r>
            <a:r>
              <a:rPr lang="en-US" altLang="zh-CN" dirty="0" err="1">
                <a:solidFill>
                  <a:srgbClr val="FF0000"/>
                </a:solidFill>
              </a:rPr>
              <a:t>sep</a:t>
            </a:r>
            <a:r>
              <a:rPr lang="en-US" altLang="zh-CN" dirty="0"/>
              <a:t>=‘ ‘][, </a:t>
            </a:r>
            <a:r>
              <a:rPr lang="en-US" altLang="zh-CN" dirty="0">
                <a:solidFill>
                  <a:srgbClr val="FF0000"/>
                </a:solidFill>
              </a:rPr>
              <a:t>end</a:t>
            </a:r>
            <a:r>
              <a:rPr lang="en-US" altLang="zh-CN" dirty="0"/>
              <a:t>=‘\n’][,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en-US" altLang="zh-CN" dirty="0"/>
              <a:t>=</a:t>
            </a:r>
            <a:r>
              <a:rPr lang="en-US" altLang="zh-CN" dirty="0" err="1"/>
              <a:t>sys.stdout</a:t>
            </a:r>
            <a:r>
              <a:rPr lang="en-US" altLang="zh-CN" dirty="0"/>
              <a:t>][, </a:t>
            </a:r>
            <a:r>
              <a:rPr lang="en-US" altLang="zh-CN" dirty="0">
                <a:solidFill>
                  <a:srgbClr val="FF0000"/>
                </a:solidFill>
              </a:rPr>
              <a:t>flush</a:t>
            </a:r>
            <a:r>
              <a:rPr lang="en-US" altLang="zh-CN" dirty="0"/>
              <a:t>=False])</a:t>
            </a:r>
          </a:p>
          <a:p>
            <a:r>
              <a:rPr lang="zh-CN" altLang="en-US" dirty="0">
                <a:solidFill>
                  <a:srgbClr val="0070C0"/>
                </a:solidFill>
              </a:rPr>
              <a:t>例子</a:t>
            </a:r>
            <a:r>
              <a:rPr lang="en-US" altLang="zh-CN" dirty="0">
                <a:solidFill>
                  <a:srgbClr val="0070C0"/>
                </a:solidFill>
              </a:rPr>
              <a:t>3</a:t>
            </a:r>
            <a:r>
              <a:rPr lang="zh-CN" altLang="en-US" dirty="0">
                <a:solidFill>
                  <a:srgbClr val="0070C0"/>
                </a:solidFill>
              </a:rPr>
              <a:t>：执行第一句输出，</a:t>
            </a:r>
            <a:r>
              <a:rPr lang="en-US" altLang="zh-CN" dirty="0">
                <a:solidFill>
                  <a:srgbClr val="0070C0"/>
                </a:solidFill>
              </a:rPr>
              <a:t>5</a:t>
            </a:r>
            <a:r>
              <a:rPr lang="zh-CN" altLang="en-US" dirty="0">
                <a:solidFill>
                  <a:srgbClr val="0070C0"/>
                </a:solidFill>
              </a:rPr>
              <a:t>秒后执行第二句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B0ADA15-4AF9-41CB-8310-9B45920D18E4}"/>
              </a:ext>
            </a:extLst>
          </p:cNvPr>
          <p:cNvSpPr/>
          <p:nvPr/>
        </p:nvSpPr>
        <p:spPr>
          <a:xfrm>
            <a:off x="7599871" y="2084832"/>
            <a:ext cx="1725283" cy="866569"/>
          </a:xfrm>
          <a:prstGeom prst="wedgeRoundRectCallout">
            <a:avLst>
              <a:gd name="adj1" fmla="val -36833"/>
              <a:gd name="adj2" fmla="val 74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中括号表示可以缺省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545C54-390B-4EBB-84BA-752A5BCB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471179"/>
            <a:ext cx="5676900" cy="1314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93D3D2-B276-4BE8-A183-2121C0B11CE6}"/>
              </a:ext>
            </a:extLst>
          </p:cNvPr>
          <p:cNvSpPr txBox="1"/>
          <p:nvPr/>
        </p:nvSpPr>
        <p:spPr>
          <a:xfrm>
            <a:off x="4054416" y="4445714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#</a:t>
            </a:r>
            <a:r>
              <a:rPr lang="zh-CN" altLang="en-US" b="1" dirty="0">
                <a:solidFill>
                  <a:srgbClr val="FF0000"/>
                </a:solidFill>
              </a:rPr>
              <a:t>导入时间模块中的</a:t>
            </a:r>
            <a:r>
              <a:rPr lang="en-US" altLang="zh-CN" b="1" dirty="0">
                <a:solidFill>
                  <a:srgbClr val="FF0000"/>
                </a:solidFill>
              </a:rPr>
              <a:t>sleep</a:t>
            </a:r>
            <a:r>
              <a:rPr lang="zh-CN" altLang="en-US" b="1" dirty="0">
                <a:solidFill>
                  <a:srgbClr val="FF0000"/>
                </a:solidFill>
              </a:rPr>
              <a:t>函数，用于计时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A37EDE-82B0-4B86-8F9A-CF99C3D12AC0}"/>
              </a:ext>
            </a:extLst>
          </p:cNvPr>
          <p:cNvSpPr txBox="1"/>
          <p:nvPr/>
        </p:nvSpPr>
        <p:spPr>
          <a:xfrm>
            <a:off x="2501661" y="519287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#</a:t>
            </a:r>
            <a:r>
              <a:rPr lang="zh-CN" altLang="en-US" b="1" dirty="0">
                <a:solidFill>
                  <a:srgbClr val="FF0000"/>
                </a:solidFill>
              </a:rPr>
              <a:t>令程序停止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zh-CN" altLang="en-US" b="1" dirty="0">
                <a:solidFill>
                  <a:srgbClr val="FF0000"/>
                </a:solidFill>
              </a:rPr>
              <a:t>秒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F7FBDFE-0A64-470D-A5A9-8C6297C4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12" y="5541010"/>
            <a:ext cx="2040205" cy="8597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A7697E-8C38-451D-B81D-B96C7D888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333" y="5419852"/>
            <a:ext cx="1937554" cy="1090676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3BCA710D-4D97-428B-A405-9378FF34E3B1}"/>
              </a:ext>
            </a:extLst>
          </p:cNvPr>
          <p:cNvSpPr/>
          <p:nvPr/>
        </p:nvSpPr>
        <p:spPr>
          <a:xfrm>
            <a:off x="8587561" y="5865962"/>
            <a:ext cx="543464" cy="284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19E02E-0B51-47C1-A6BF-3339E8A043FF}"/>
              </a:ext>
            </a:extLst>
          </p:cNvPr>
          <p:cNvSpPr txBox="1"/>
          <p:nvPr/>
        </p:nvSpPr>
        <p:spPr>
          <a:xfrm>
            <a:off x="8460992" y="549663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秒后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A178B87C-2D93-4011-8E1C-2C13231B5ACE}"/>
              </a:ext>
            </a:extLst>
          </p:cNvPr>
          <p:cNvSpPr/>
          <p:nvPr/>
        </p:nvSpPr>
        <p:spPr>
          <a:xfrm>
            <a:off x="9646172" y="4288881"/>
            <a:ext cx="1725283" cy="866569"/>
          </a:xfrm>
          <a:prstGeom prst="wedgeRoundRectCallout">
            <a:avLst>
              <a:gd name="adj1" fmla="val -36833"/>
              <a:gd name="adj2" fmla="val 74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hello world!</a:t>
            </a:r>
            <a:r>
              <a:rPr lang="zh-CN" altLang="en-US" dirty="0"/>
              <a:t>和</a:t>
            </a:r>
            <a:r>
              <a:rPr lang="en-US" altLang="zh-CN" dirty="0"/>
              <a:t>bye</a:t>
            </a:r>
            <a:r>
              <a:rPr lang="zh-CN" altLang="en-US" dirty="0"/>
              <a:t>在</a:t>
            </a:r>
            <a:r>
              <a:rPr lang="en-US" altLang="zh-CN" dirty="0"/>
              <a:t>5</a:t>
            </a:r>
            <a:r>
              <a:rPr lang="zh-CN" altLang="en-US" dirty="0"/>
              <a:t>秒后才同时输出</a:t>
            </a:r>
          </a:p>
        </p:txBody>
      </p:sp>
    </p:spTree>
    <p:extLst>
      <p:ext uri="{BB962C8B-B14F-4D97-AF65-F5344CB8AC3E}">
        <p14:creationId xmlns:p14="http://schemas.microsoft.com/office/powerpoint/2010/main" val="2999711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F649-C76B-44AA-9F65-AD9802BB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基本输入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53069-F999-4533-9DD2-0BC82B5FF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、输出：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）通过</a:t>
            </a:r>
            <a:r>
              <a:rPr lang="en-US" altLang="zh-CN" dirty="0"/>
              <a:t>print()</a:t>
            </a:r>
            <a:r>
              <a:rPr lang="zh-CN" altLang="en-US" dirty="0"/>
              <a:t>函数，其基本格式如下：</a:t>
            </a:r>
            <a:endParaRPr lang="en-US" altLang="zh-CN" dirty="0"/>
          </a:p>
          <a:p>
            <a:r>
              <a:rPr lang="en-US" altLang="zh-CN" dirty="0"/>
              <a:t>print([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r>
              <a:rPr lang="en-US" altLang="zh-CN" dirty="0"/>
              <a:t>, … ][, </a:t>
            </a:r>
            <a:r>
              <a:rPr lang="en-US" altLang="zh-CN" dirty="0" err="1">
                <a:solidFill>
                  <a:srgbClr val="FF0000"/>
                </a:solidFill>
              </a:rPr>
              <a:t>sep</a:t>
            </a:r>
            <a:r>
              <a:rPr lang="en-US" altLang="zh-CN" dirty="0"/>
              <a:t>=‘ ‘][, </a:t>
            </a:r>
            <a:r>
              <a:rPr lang="en-US" altLang="zh-CN" dirty="0">
                <a:solidFill>
                  <a:srgbClr val="FF0000"/>
                </a:solidFill>
              </a:rPr>
              <a:t>end</a:t>
            </a:r>
            <a:r>
              <a:rPr lang="en-US" altLang="zh-CN" dirty="0"/>
              <a:t>=‘\n’][,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en-US" altLang="zh-CN" dirty="0"/>
              <a:t>=</a:t>
            </a:r>
            <a:r>
              <a:rPr lang="en-US" altLang="zh-CN" dirty="0" err="1"/>
              <a:t>sys.stdout</a:t>
            </a:r>
            <a:r>
              <a:rPr lang="en-US" altLang="zh-CN" dirty="0"/>
              <a:t>][, </a:t>
            </a:r>
            <a:r>
              <a:rPr lang="en-US" altLang="zh-CN" dirty="0">
                <a:solidFill>
                  <a:srgbClr val="FF0000"/>
                </a:solidFill>
              </a:rPr>
              <a:t>flush</a:t>
            </a:r>
            <a:r>
              <a:rPr lang="en-US" altLang="zh-CN" dirty="0"/>
              <a:t>=False])</a:t>
            </a:r>
          </a:p>
          <a:p>
            <a:r>
              <a:rPr lang="zh-CN" altLang="en-US" dirty="0">
                <a:solidFill>
                  <a:srgbClr val="0070C0"/>
                </a:solidFill>
              </a:rPr>
              <a:t>例子</a:t>
            </a:r>
            <a:r>
              <a:rPr lang="en-US" altLang="zh-CN" dirty="0">
                <a:solidFill>
                  <a:srgbClr val="0070C0"/>
                </a:solidFill>
              </a:rPr>
              <a:t>3</a:t>
            </a:r>
            <a:r>
              <a:rPr lang="zh-CN" altLang="en-US" dirty="0">
                <a:solidFill>
                  <a:srgbClr val="0070C0"/>
                </a:solidFill>
              </a:rPr>
              <a:t>：执行第一句输出，</a:t>
            </a:r>
            <a:r>
              <a:rPr lang="en-US" altLang="zh-CN" dirty="0">
                <a:solidFill>
                  <a:srgbClr val="0070C0"/>
                </a:solidFill>
              </a:rPr>
              <a:t>5</a:t>
            </a:r>
            <a:r>
              <a:rPr lang="zh-CN" altLang="en-US" dirty="0">
                <a:solidFill>
                  <a:srgbClr val="0070C0"/>
                </a:solidFill>
              </a:rPr>
              <a:t>秒后执行第二句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B0ADA15-4AF9-41CB-8310-9B45920D18E4}"/>
              </a:ext>
            </a:extLst>
          </p:cNvPr>
          <p:cNvSpPr/>
          <p:nvPr/>
        </p:nvSpPr>
        <p:spPr>
          <a:xfrm>
            <a:off x="7599871" y="2084832"/>
            <a:ext cx="1725283" cy="866569"/>
          </a:xfrm>
          <a:prstGeom prst="wedgeRoundRectCallout">
            <a:avLst>
              <a:gd name="adj1" fmla="val -36833"/>
              <a:gd name="adj2" fmla="val 74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中括号表示可以缺省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4A7697E-8C38-451D-B81D-B96C7D888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33" y="5419852"/>
            <a:ext cx="1937554" cy="1090676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3BCA710D-4D97-428B-A405-9378FF34E3B1}"/>
              </a:ext>
            </a:extLst>
          </p:cNvPr>
          <p:cNvSpPr/>
          <p:nvPr/>
        </p:nvSpPr>
        <p:spPr>
          <a:xfrm>
            <a:off x="8587561" y="5865962"/>
            <a:ext cx="543464" cy="284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19E02E-0B51-47C1-A6BF-3339E8A043FF}"/>
              </a:ext>
            </a:extLst>
          </p:cNvPr>
          <p:cNvSpPr txBox="1"/>
          <p:nvPr/>
        </p:nvSpPr>
        <p:spPr>
          <a:xfrm>
            <a:off x="8460992" y="549663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秒后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A178B87C-2D93-4011-8E1C-2C13231B5ACE}"/>
              </a:ext>
            </a:extLst>
          </p:cNvPr>
          <p:cNvSpPr/>
          <p:nvPr/>
        </p:nvSpPr>
        <p:spPr>
          <a:xfrm>
            <a:off x="7164202" y="4428893"/>
            <a:ext cx="1725283" cy="866569"/>
          </a:xfrm>
          <a:prstGeom prst="wedgeRoundRectCallout">
            <a:avLst>
              <a:gd name="adj1" fmla="val -36833"/>
              <a:gd name="adj2" fmla="val 74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hello world!</a:t>
            </a:r>
            <a:r>
              <a:rPr lang="zh-CN" altLang="en-US" dirty="0"/>
              <a:t>先被刷新输出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DB70304-FE51-4445-9507-7BA2B6B2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3" y="4467764"/>
            <a:ext cx="5543550" cy="13049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10B690-F3B2-4F7A-864F-39B60E1DD62A}"/>
              </a:ext>
            </a:extLst>
          </p:cNvPr>
          <p:cNvSpPr/>
          <p:nvPr/>
        </p:nvSpPr>
        <p:spPr>
          <a:xfrm>
            <a:off x="5037826" y="4951562"/>
            <a:ext cx="1381186" cy="31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6B5BFC-6FDF-42A1-BD70-F869795F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72" y="5601005"/>
            <a:ext cx="1942317" cy="728369"/>
          </a:xfrm>
          <a:prstGeom prst="rect">
            <a:avLst/>
          </a:prstGeom>
        </p:spPr>
      </p:pic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C9E56930-06E2-4BE2-A910-1744A43C9BF8}"/>
              </a:ext>
            </a:extLst>
          </p:cNvPr>
          <p:cNvSpPr/>
          <p:nvPr/>
        </p:nvSpPr>
        <p:spPr>
          <a:xfrm>
            <a:off x="9716959" y="4297680"/>
            <a:ext cx="1725283" cy="866569"/>
          </a:xfrm>
          <a:prstGeom prst="wedgeRoundRectCallout">
            <a:avLst>
              <a:gd name="adj1" fmla="val -36833"/>
              <a:gd name="adj2" fmla="val 74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r>
              <a:rPr lang="zh-CN" altLang="en-US" dirty="0"/>
              <a:t>秒后</a:t>
            </a:r>
            <a:r>
              <a:rPr lang="en-US" altLang="zh-CN" dirty="0"/>
              <a:t>bye</a:t>
            </a:r>
            <a:r>
              <a:rPr lang="zh-CN" altLang="en-US" dirty="0"/>
              <a:t>再输出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65354-65E2-4CD9-A0C2-F6D56613F8A1}"/>
              </a:ext>
            </a:extLst>
          </p:cNvPr>
          <p:cNvSpPr txBox="1"/>
          <p:nvPr/>
        </p:nvSpPr>
        <p:spPr>
          <a:xfrm>
            <a:off x="3545456" y="595572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常用于打字机效果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typeEffect.py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81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73FA4-52D8-4032-93AB-59596557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代码规范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1C695-87E1-4B42-ADA6-EE2BECF6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、缩进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依靠代码块的缩进来体现代码之间的逻辑关系，通常用</a:t>
            </a:r>
            <a:r>
              <a:rPr lang="en-US" altLang="zh-CN" dirty="0"/>
              <a:t>4</a:t>
            </a:r>
            <a:r>
              <a:rPr lang="zh-CN" altLang="en-US" dirty="0"/>
              <a:t>个空格为缩进单位，而不用</a:t>
            </a:r>
            <a:r>
              <a:rPr lang="en-US" altLang="zh-CN" dirty="0"/>
              <a:t>tab</a:t>
            </a:r>
            <a:r>
              <a:rPr lang="zh-CN" altLang="en-US" dirty="0"/>
              <a:t>。比如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忠告：不要乱用空格和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ACC846-3C29-40E4-B3A3-3D49A98A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3957819"/>
            <a:ext cx="1485900" cy="1133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672A72-9526-45DD-9637-096E0748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262" y="3981631"/>
            <a:ext cx="3524250" cy="1085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ECA95E-2906-4474-B4F4-489864219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780" y="3800656"/>
            <a:ext cx="39433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8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73FA4-52D8-4032-93AB-59596557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代码规范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1C695-87E1-4B42-ADA6-EE2BECF6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、注释</a:t>
            </a:r>
            <a:endParaRPr lang="en-US" altLang="zh-CN" dirty="0"/>
          </a:p>
          <a:p>
            <a:r>
              <a:rPr lang="zh-CN" altLang="en-US" dirty="0"/>
              <a:t>一个好的、可读性强的程序一般包含</a:t>
            </a:r>
            <a:r>
              <a:rPr lang="en-US" altLang="zh-CN" dirty="0"/>
              <a:t>20%</a:t>
            </a:r>
            <a:r>
              <a:rPr lang="zh-CN" altLang="en-US" dirty="0"/>
              <a:t>以上的注释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方式一：</a:t>
            </a:r>
            <a:r>
              <a:rPr lang="en-US" altLang="zh-CN" dirty="0"/>
              <a:t>#</a:t>
            </a:r>
            <a:r>
              <a:rPr lang="zh-CN" altLang="en-US" dirty="0"/>
              <a:t>，注释以</a:t>
            </a:r>
            <a:r>
              <a:rPr lang="en-US" altLang="zh-CN" dirty="0"/>
              <a:t>#</a:t>
            </a:r>
            <a:r>
              <a:rPr lang="zh-CN" altLang="en-US" dirty="0"/>
              <a:t>开始的所在行的内容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方式二：</a:t>
            </a:r>
            <a:r>
              <a:rPr lang="en-US" altLang="zh-CN" dirty="0"/>
              <a:t>’’’…’’’</a:t>
            </a:r>
            <a:r>
              <a:rPr lang="zh-CN" altLang="en-US" dirty="0"/>
              <a:t>或</a:t>
            </a:r>
            <a:r>
              <a:rPr lang="en-US" altLang="zh-CN" dirty="0"/>
              <a:t>”””…”””</a:t>
            </a:r>
            <a:r>
              <a:rPr lang="zh-CN" altLang="en-US" dirty="0"/>
              <a:t>，注释范围内的内容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57686D-F2E4-4FBA-8D88-172E7DB2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71" y="3715218"/>
            <a:ext cx="5794493" cy="5824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257413-EC28-46CC-B3D6-7E7CA344D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71" y="5285225"/>
            <a:ext cx="59721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64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1035A-F9DC-4872-8A1C-B7F6A517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代码规范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AA18B-0868-45FA-B719-6C889E0E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、导入模块</a:t>
            </a:r>
            <a:endParaRPr lang="en-US" altLang="zh-CN" dirty="0"/>
          </a:p>
          <a:p>
            <a:r>
              <a:rPr lang="zh-CN" altLang="en-US" dirty="0"/>
              <a:t>为了完成具体的应用，需要导入其它开源的模块，如</a:t>
            </a:r>
            <a:r>
              <a:rPr lang="en-US" altLang="zh-CN" dirty="0" err="1"/>
              <a:t>numpy</a:t>
            </a:r>
            <a:r>
              <a:rPr lang="en-US" altLang="zh-CN" dirty="0"/>
              <a:t>, math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中采用</a:t>
            </a:r>
            <a:r>
              <a:rPr lang="en-US" altLang="zh-CN" dirty="0"/>
              <a:t>import</a:t>
            </a:r>
            <a:r>
              <a:rPr lang="zh-CN" altLang="en-US" dirty="0"/>
              <a:t>关键字来导入第三方模块，如</a:t>
            </a:r>
            <a:endParaRPr lang="en-US" altLang="zh-CN" dirty="0"/>
          </a:p>
          <a:p>
            <a:pPr algn="ctr"/>
            <a:r>
              <a:rPr lang="en-US" altLang="zh-CN" dirty="0"/>
              <a:t>import math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一个</a:t>
            </a:r>
            <a:r>
              <a:rPr lang="en-US" altLang="zh-CN" dirty="0"/>
              <a:t>import</a:t>
            </a:r>
            <a:r>
              <a:rPr lang="zh-CN" altLang="en-US" dirty="0"/>
              <a:t>建议只导入一个模块，不要导入多个（虽然可以）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B303BA-D744-411D-81BE-CEB8A07ED90A}"/>
              </a:ext>
            </a:extLst>
          </p:cNvPr>
          <p:cNvSpPr txBox="1"/>
          <p:nvPr/>
        </p:nvSpPr>
        <p:spPr>
          <a:xfrm>
            <a:off x="1667055" y="4926485"/>
            <a:ext cx="1921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import math</a:t>
            </a:r>
          </a:p>
          <a:p>
            <a:pPr marL="0" indent="0">
              <a:buNone/>
            </a:pPr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32564D-D138-439A-8172-06C61674A3E3}"/>
              </a:ext>
            </a:extLst>
          </p:cNvPr>
          <p:cNvSpPr txBox="1"/>
          <p:nvPr/>
        </p:nvSpPr>
        <p:spPr>
          <a:xfrm>
            <a:off x="6335024" y="5111150"/>
            <a:ext cx="2662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import math, </a:t>
            </a:r>
            <a:r>
              <a:rPr lang="en-US" altLang="zh-CN" sz="2400" dirty="0" err="1"/>
              <a:t>numpy</a:t>
            </a:r>
            <a:endParaRPr lang="en-US" altLang="zh-CN" sz="2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D6439D-144D-48A4-B8E3-6CEF68403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545" y="4551631"/>
            <a:ext cx="140493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4A5887-ED2B-4898-960D-7ED1CC35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68307" y="4887015"/>
            <a:ext cx="140493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270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1035A-F9DC-4872-8A1C-B7F6A517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代码规范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AA18B-0868-45FA-B719-6C889E0E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、导入模块</a:t>
            </a:r>
            <a:endParaRPr lang="en-US" altLang="zh-CN" dirty="0"/>
          </a:p>
          <a:p>
            <a:r>
              <a:rPr lang="zh-CN" altLang="en-US" dirty="0"/>
              <a:t>为了完成具体的应用，需要导入其它开源的模块，如</a:t>
            </a:r>
            <a:r>
              <a:rPr lang="en-US" altLang="zh-CN" dirty="0" err="1"/>
              <a:t>numpy</a:t>
            </a:r>
            <a:r>
              <a:rPr lang="en-US" altLang="zh-CN" dirty="0"/>
              <a:t>, math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中采用</a:t>
            </a:r>
            <a:r>
              <a:rPr lang="en-US" altLang="zh-CN" dirty="0"/>
              <a:t>import</a:t>
            </a:r>
            <a:r>
              <a:rPr lang="zh-CN" altLang="en-US" dirty="0"/>
              <a:t>关键字来导入第三方模块，如</a:t>
            </a:r>
            <a:endParaRPr lang="en-US" altLang="zh-CN" dirty="0"/>
          </a:p>
          <a:p>
            <a:pPr algn="ctr"/>
            <a:r>
              <a:rPr lang="en-US" altLang="zh-CN" dirty="0"/>
              <a:t>import math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可以从模块里只导入需要的函数，但要确保与其它函数没有重名，如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from math import sin, 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import</a:t>
            </a:r>
            <a:r>
              <a:rPr lang="zh-CN" altLang="en-US" dirty="0"/>
              <a:t>的次序：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Python</a:t>
            </a:r>
            <a:r>
              <a:rPr lang="zh-CN" altLang="en-US" dirty="0"/>
              <a:t>内置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第三方模块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自己开发的模块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8328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58379-0497-45D7-AEF1-2631EAB8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代码规范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B45FD3-3310-42D1-9110-CCCD91955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、多行语句</a:t>
            </a:r>
            <a:endParaRPr lang="en-US" altLang="zh-CN" dirty="0"/>
          </a:p>
          <a:p>
            <a:r>
              <a:rPr lang="zh-CN" altLang="en-US" dirty="0"/>
              <a:t>如果一行语句太长，可以分行书写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方式一：在需要断行的位置加上“</a:t>
            </a:r>
            <a:r>
              <a:rPr lang="en-US" altLang="zh-CN" dirty="0"/>
              <a:t>\</a:t>
            </a:r>
            <a:r>
              <a:rPr lang="zh-CN" altLang="en-US" dirty="0"/>
              <a:t>”，如：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方式二：用括号把多行内容括住，解释器自动将括住内容看成为整体，如：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AD980D-40FB-48B6-BDE8-1F64EEFF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3726899"/>
            <a:ext cx="6934200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1BA994-2EAB-48D0-AB44-E6B86F4B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5402213"/>
            <a:ext cx="7762875" cy="1095375"/>
          </a:xfrm>
          <a:prstGeom prst="rect">
            <a:avLst/>
          </a:prstGeom>
        </p:spPr>
      </p:pic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2E69C678-C3FC-43A6-B797-D1A30A035005}"/>
              </a:ext>
            </a:extLst>
          </p:cNvPr>
          <p:cNvSpPr/>
          <p:nvPr/>
        </p:nvSpPr>
        <p:spPr>
          <a:xfrm>
            <a:off x="9977437" y="5201045"/>
            <a:ext cx="1725283" cy="866569"/>
          </a:xfrm>
          <a:prstGeom prst="wedgeRoundRectCallout">
            <a:avLst>
              <a:gd name="adj1" fmla="val -71333"/>
              <a:gd name="adj2" fmla="val 44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断行字符串需要每行有完整的双引号</a:t>
            </a:r>
          </a:p>
        </p:txBody>
      </p:sp>
    </p:spTree>
    <p:extLst>
      <p:ext uri="{BB962C8B-B14F-4D97-AF65-F5344CB8AC3E}">
        <p14:creationId xmlns:p14="http://schemas.microsoft.com/office/powerpoint/2010/main" val="335903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CBE25-B883-4405-B97C-803EC1CC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课程要求与说明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F60779-60D3-492A-8859-74F9D86EB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、教材与参考材料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458BED-5458-4AFC-BA32-0D4475838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9" t="8735" r="18651" b="8499"/>
          <a:stretch/>
        </p:blipFill>
        <p:spPr>
          <a:xfrm>
            <a:off x="2007540" y="2796559"/>
            <a:ext cx="2314295" cy="30022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BF3141-6176-4ED6-BCC4-A6F03BCC4BFE}"/>
              </a:ext>
            </a:extLst>
          </p:cNvPr>
          <p:cNvSpPr txBox="1"/>
          <p:nvPr/>
        </p:nvSpPr>
        <p:spPr>
          <a:xfrm>
            <a:off x="957532" y="5808724"/>
            <a:ext cx="471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书名：</a:t>
            </a:r>
            <a:r>
              <a:rPr lang="en-US" altLang="zh-CN" dirty="0"/>
              <a:t>	Python</a:t>
            </a:r>
            <a:r>
              <a:rPr lang="zh-CN" altLang="en-US" dirty="0"/>
              <a:t>程序设计应用教程（第二版）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	</a:t>
            </a:r>
            <a:r>
              <a:rPr lang="zh-CN" altLang="en-US" dirty="0"/>
              <a:t>夏敏捷，杨关，张西广</a:t>
            </a:r>
            <a:endParaRPr lang="en-US" altLang="zh-CN" dirty="0"/>
          </a:p>
          <a:p>
            <a:r>
              <a:rPr lang="zh-CN" altLang="en-US" dirty="0"/>
              <a:t>出版社：中国铁道出版社有限公司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1FBFDC-15CD-4F10-B90D-4FA609EA6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14" t="8534" r="27590" b="6289"/>
          <a:stretch/>
        </p:blipFill>
        <p:spPr>
          <a:xfrm>
            <a:off x="6400799" y="4166626"/>
            <a:ext cx="1837427" cy="25654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106873-A6F1-4B29-8906-D90592418EBC}"/>
              </a:ext>
            </a:extLst>
          </p:cNvPr>
          <p:cNvSpPr txBox="1"/>
          <p:nvPr/>
        </p:nvSpPr>
        <p:spPr>
          <a:xfrm>
            <a:off x="8219180" y="5058780"/>
            <a:ext cx="3769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书名：</a:t>
            </a:r>
            <a:r>
              <a:rPr lang="en-US" altLang="zh-CN" sz="1600" dirty="0"/>
              <a:t>	Python</a:t>
            </a:r>
            <a:r>
              <a:rPr lang="zh-CN" altLang="en-US" sz="1600" dirty="0"/>
              <a:t>基础教程（第</a:t>
            </a:r>
            <a:r>
              <a:rPr lang="en-US" altLang="zh-CN" sz="1600" dirty="0"/>
              <a:t>3</a:t>
            </a:r>
            <a:r>
              <a:rPr lang="zh-CN" altLang="en-US" sz="1600" dirty="0"/>
              <a:t>版）</a:t>
            </a:r>
            <a:endParaRPr lang="en-US" altLang="zh-CN" sz="1600" dirty="0"/>
          </a:p>
          <a:p>
            <a:pPr marL="896938" indent="-896938"/>
            <a:r>
              <a:rPr lang="zh-CN" altLang="en-US" sz="1600" dirty="0"/>
              <a:t>作者：</a:t>
            </a:r>
            <a:r>
              <a:rPr lang="en-US" altLang="zh-CN" sz="1600" dirty="0"/>
              <a:t>	Magnus Lie </a:t>
            </a:r>
            <a:r>
              <a:rPr lang="en-US" altLang="zh-CN" sz="1600" dirty="0" err="1"/>
              <a:t>Hetland</a:t>
            </a:r>
            <a:r>
              <a:rPr lang="zh-CN" altLang="en-US" sz="1600" dirty="0"/>
              <a:t>（著），袁国忠（译）</a:t>
            </a:r>
            <a:endParaRPr lang="en-US" altLang="zh-CN" sz="1600" dirty="0"/>
          </a:p>
          <a:p>
            <a:r>
              <a:rPr lang="zh-CN" altLang="en-US" sz="1600" dirty="0"/>
              <a:t>出版社：</a:t>
            </a:r>
            <a:r>
              <a:rPr lang="en-US" altLang="zh-CN" sz="1600" dirty="0"/>
              <a:t>	</a:t>
            </a:r>
            <a:r>
              <a:rPr lang="zh-CN" altLang="en-US" sz="1600" dirty="0"/>
              <a:t>人民邮电出版社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8D01FC-5E47-4365-A186-53F68B412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25" t="3019" r="15857" b="3648"/>
          <a:stretch/>
        </p:blipFill>
        <p:spPr>
          <a:xfrm>
            <a:off x="6400799" y="1335024"/>
            <a:ext cx="1818381" cy="24661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1DF255-B934-4FFE-84EC-45E42DE14B38}"/>
              </a:ext>
            </a:extLst>
          </p:cNvPr>
          <p:cNvSpPr txBox="1"/>
          <p:nvPr/>
        </p:nvSpPr>
        <p:spPr>
          <a:xfrm>
            <a:off x="8219180" y="2029484"/>
            <a:ext cx="36421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书名：</a:t>
            </a:r>
            <a:r>
              <a:rPr lang="en-US" altLang="zh-CN" sz="1600" dirty="0"/>
              <a:t>	Python</a:t>
            </a:r>
            <a:r>
              <a:rPr lang="zh-CN" altLang="en-US" sz="1600" dirty="0"/>
              <a:t>程序设计（第</a:t>
            </a:r>
            <a:r>
              <a:rPr lang="en-US" altLang="zh-CN" sz="1600" dirty="0"/>
              <a:t>3</a:t>
            </a:r>
            <a:r>
              <a:rPr lang="zh-CN" altLang="en-US" sz="1600" dirty="0"/>
              <a:t>版）</a:t>
            </a:r>
            <a:endParaRPr lang="en-US" altLang="zh-CN" sz="1600" dirty="0"/>
          </a:p>
          <a:p>
            <a:pPr marL="896938" indent="-896938"/>
            <a:r>
              <a:rPr lang="zh-CN" altLang="en-US" sz="1600" dirty="0"/>
              <a:t>作者：</a:t>
            </a:r>
            <a:r>
              <a:rPr lang="en-US" altLang="zh-CN" sz="1600" dirty="0"/>
              <a:t>	John </a:t>
            </a:r>
            <a:r>
              <a:rPr lang="en-US" altLang="zh-CN" sz="1600" dirty="0" err="1"/>
              <a:t>Zelle</a:t>
            </a:r>
            <a:r>
              <a:rPr lang="zh-CN" altLang="en-US" sz="1600" dirty="0"/>
              <a:t>（著），王涨鹏（译）</a:t>
            </a:r>
            <a:endParaRPr lang="en-US" altLang="zh-CN" sz="1600" dirty="0"/>
          </a:p>
          <a:p>
            <a:r>
              <a:rPr lang="zh-CN" altLang="en-US" sz="1600" dirty="0"/>
              <a:t>出版社：</a:t>
            </a:r>
            <a:r>
              <a:rPr lang="en-US" altLang="zh-CN" sz="1600" dirty="0"/>
              <a:t>	</a:t>
            </a:r>
            <a:r>
              <a:rPr lang="zh-CN" altLang="en-US" sz="1600" dirty="0"/>
              <a:t>人民邮电出版社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2836E5-EF3D-4F72-A25C-BFFAA12FDEED}"/>
              </a:ext>
            </a:extLst>
          </p:cNvPr>
          <p:cNvSpPr txBox="1"/>
          <p:nvPr/>
        </p:nvSpPr>
        <p:spPr>
          <a:xfrm>
            <a:off x="1124633" y="3705747"/>
            <a:ext cx="553998" cy="8778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教材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FCB30E-6641-4A5B-93ED-584E27EE080E}"/>
              </a:ext>
            </a:extLst>
          </p:cNvPr>
          <p:cNvSpPr txBox="1"/>
          <p:nvPr/>
        </p:nvSpPr>
        <p:spPr>
          <a:xfrm>
            <a:off x="5607165" y="3429000"/>
            <a:ext cx="553998" cy="127054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参考书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21113F-7C32-47FB-9F6F-8F2CFBB2F596}"/>
              </a:ext>
            </a:extLst>
          </p:cNvPr>
          <p:cNvSpPr txBox="1"/>
          <p:nvPr/>
        </p:nvSpPr>
        <p:spPr>
          <a:xfrm>
            <a:off x="6096000" y="341463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在线电子教程</a:t>
            </a:r>
            <a:endParaRPr lang="en-US" altLang="zh-CN" dirty="0"/>
          </a:p>
          <a:p>
            <a:r>
              <a:rPr lang="en-US" altLang="zh-CN"/>
              <a:t>https://www.runoob.com/python3/python3-dictionary.html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586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62421-AB33-4115-9C1E-1A050F70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代码规范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BED73-DF9F-49AE-A47D-52D02070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、必要的空格与空行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运算符两侧、函数参数之间、逗号两侧建议使用空格分开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不同功能的代码之间、不同的函数定义之间建议增加一个空行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57B286-703C-4065-B066-B4CD6E3B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52846" y="5299295"/>
            <a:ext cx="140493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01BFE2-CDF6-4F86-865E-892344CCB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409" y="3945416"/>
            <a:ext cx="2417812" cy="12885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107FF3-542C-46F1-95B7-157E8B4D0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48" y="3880070"/>
            <a:ext cx="1838325" cy="141922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958BCA-7347-4E53-8963-B5CE7C2A1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085" y="5299295"/>
            <a:ext cx="140493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A2BDA26-BFCF-4010-A26A-3866E7C53A1F}"/>
              </a:ext>
            </a:extLst>
          </p:cNvPr>
          <p:cNvSpPr/>
          <p:nvPr/>
        </p:nvSpPr>
        <p:spPr>
          <a:xfrm>
            <a:off x="7453734" y="3928164"/>
            <a:ext cx="94891" cy="2038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0589C7-A0B7-464D-B6A5-E52E1AD85562}"/>
              </a:ext>
            </a:extLst>
          </p:cNvPr>
          <p:cNvSpPr/>
          <p:nvPr/>
        </p:nvSpPr>
        <p:spPr>
          <a:xfrm>
            <a:off x="6385048" y="4487737"/>
            <a:ext cx="1838325" cy="2038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BCEFF0-1416-45A6-A191-65B7F1D7911E}"/>
              </a:ext>
            </a:extLst>
          </p:cNvPr>
          <p:cNvSpPr/>
          <p:nvPr/>
        </p:nvSpPr>
        <p:spPr>
          <a:xfrm>
            <a:off x="6385048" y="4770449"/>
            <a:ext cx="1838325" cy="2038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EB2F627A-8C60-45D1-82EA-695A0559FA80}"/>
              </a:ext>
            </a:extLst>
          </p:cNvPr>
          <p:cNvSpPr/>
          <p:nvPr/>
        </p:nvSpPr>
        <p:spPr>
          <a:xfrm>
            <a:off x="8653704" y="3685032"/>
            <a:ext cx="1276709" cy="612648"/>
          </a:xfrm>
          <a:prstGeom prst="wedgeRoundRectCallout">
            <a:avLst>
              <a:gd name="adj1" fmla="val -104616"/>
              <a:gd name="adj2" fmla="val 118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逗号后面加空格</a:t>
            </a: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ECD3F95B-A750-4C4A-89E5-E5A7EBDD687F}"/>
              </a:ext>
            </a:extLst>
          </p:cNvPr>
          <p:cNvSpPr/>
          <p:nvPr/>
        </p:nvSpPr>
        <p:spPr>
          <a:xfrm>
            <a:off x="8310342" y="4487737"/>
            <a:ext cx="256393" cy="48660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082AF9-19BF-4AA4-B970-03FF4398A02B}"/>
              </a:ext>
            </a:extLst>
          </p:cNvPr>
          <p:cNvSpPr txBox="1"/>
          <p:nvPr/>
        </p:nvSpPr>
        <p:spPr>
          <a:xfrm>
            <a:off x="8566735" y="45463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函数与其它代码之间空两行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53DDBD-70CD-4E7F-B801-E5C905065ADA}"/>
              </a:ext>
            </a:extLst>
          </p:cNvPr>
          <p:cNvSpPr/>
          <p:nvPr/>
        </p:nvSpPr>
        <p:spPr>
          <a:xfrm>
            <a:off x="6512699" y="5047310"/>
            <a:ext cx="94891" cy="2038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A0B9D6-71EB-4E59-9236-C23A1D6B30AA}"/>
              </a:ext>
            </a:extLst>
          </p:cNvPr>
          <p:cNvSpPr/>
          <p:nvPr/>
        </p:nvSpPr>
        <p:spPr>
          <a:xfrm>
            <a:off x="6744119" y="5047310"/>
            <a:ext cx="94891" cy="2038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16C82D33-A32E-4644-9071-E288813D4AD4}"/>
              </a:ext>
            </a:extLst>
          </p:cNvPr>
          <p:cNvSpPr/>
          <p:nvPr/>
        </p:nvSpPr>
        <p:spPr>
          <a:xfrm>
            <a:off x="5073541" y="5396373"/>
            <a:ext cx="1276709" cy="612648"/>
          </a:xfrm>
          <a:prstGeom prst="wedgeRoundRectCallout">
            <a:avLst>
              <a:gd name="adj1" fmla="val 71309"/>
              <a:gd name="adj2" fmla="val -60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运算符两侧加空格</a:t>
            </a:r>
          </a:p>
        </p:txBody>
      </p:sp>
    </p:spTree>
    <p:extLst>
      <p:ext uri="{BB962C8B-B14F-4D97-AF65-F5344CB8AC3E}">
        <p14:creationId xmlns:p14="http://schemas.microsoft.com/office/powerpoint/2010/main" val="375641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89B5A-7680-47A3-8482-851FCFAB7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代码规范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F3017-6859-4BE0-A24D-2D4D54ED6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、常量名和类名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常量名所有字母大写，由下画线连接各个单词，如：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WHITE = OXFFFFFF</a:t>
            </a:r>
          </a:p>
          <a:p>
            <a:pPr marL="0" indent="0">
              <a:buNone/>
            </a:pPr>
            <a:r>
              <a:rPr lang="en-US" altLang="zh-CN" dirty="0"/>
              <a:t>	THIS_IS_A_CONSTANT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类名首字母大写，如：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33890A-814B-44FB-BFBC-8D5A7E286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26" y="4673989"/>
            <a:ext cx="25050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63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ADBE6-1DA0-4209-B2C1-6C33E9E5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9764D-3351-4B64-A196-33AD84CE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在自己电脑上安装</a:t>
            </a:r>
            <a:r>
              <a:rPr lang="en-US" altLang="zh-CN" dirty="0"/>
              <a:t>Python</a:t>
            </a:r>
            <a:r>
              <a:rPr lang="zh-CN" altLang="en-US" dirty="0"/>
              <a:t>，并选择安装一个</a:t>
            </a:r>
            <a:r>
              <a:rPr lang="en-US" altLang="zh-CN" dirty="0"/>
              <a:t>IDE</a:t>
            </a:r>
          </a:p>
          <a:p>
            <a:r>
              <a:rPr lang="zh-CN" altLang="en-US" dirty="0"/>
              <a:t>执行人生中第一个</a:t>
            </a:r>
            <a:r>
              <a:rPr lang="en-US" altLang="zh-CN" dirty="0"/>
              <a:t>Python</a:t>
            </a:r>
            <a:r>
              <a:rPr lang="zh-CN" altLang="en-US" dirty="0"/>
              <a:t>代码，内容如下：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name = input(“</a:t>
            </a:r>
            <a:r>
              <a:rPr lang="zh-CN" altLang="en-US" dirty="0"/>
              <a:t>输入你的名字：</a:t>
            </a:r>
            <a:r>
              <a:rPr lang="en-US" altLang="zh-CN" dirty="0"/>
              <a:t>”)</a:t>
            </a:r>
          </a:p>
          <a:p>
            <a:r>
              <a:rPr lang="en-US" altLang="zh-CN" dirty="0"/>
              <a:t>print(“Hello” , name, </a:t>
            </a:r>
            <a:r>
              <a:rPr lang="en-US" altLang="zh-CN" dirty="0" err="1"/>
              <a:t>sep</a:t>
            </a:r>
            <a:r>
              <a:rPr lang="en-US" altLang="zh-CN" dirty="0"/>
              <a:t> = ‘ ‘, end = ‘!\n‘)</a:t>
            </a:r>
          </a:p>
          <a:p>
            <a:r>
              <a:rPr lang="en-US" altLang="zh-CN"/>
              <a:t>print(“Welcome </a:t>
            </a:r>
            <a:r>
              <a:rPr lang="en-US" altLang="zh-CN" dirty="0"/>
              <a:t>to the Python world!”)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3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46450-9BA9-4908-92B7-FE992ED6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课程要求与说明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DB894D-4448-4096-8ED1-46289F1BE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、考核方式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A8B4B7-8E9A-475C-82A6-D5DA35CF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3" b="4411"/>
          <a:stretch>
            <a:fillRect/>
          </a:stretch>
        </p:blipFill>
        <p:spPr bwMode="auto">
          <a:xfrm>
            <a:off x="1609724" y="2653368"/>
            <a:ext cx="3586852" cy="22491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0BB562E-0FCA-459F-9B83-9E3FF79B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4965" r="2106" b="4965"/>
          <a:stretch>
            <a:fillRect/>
          </a:stretch>
        </p:blipFill>
        <p:spPr bwMode="auto">
          <a:xfrm>
            <a:off x="7250117" y="2660825"/>
            <a:ext cx="3586853" cy="22491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D1BF3D5B-3C27-4289-929C-BF7021DD429F}"/>
              </a:ext>
            </a:extLst>
          </p:cNvPr>
          <p:cNvSpPr txBox="1"/>
          <p:nvPr/>
        </p:nvSpPr>
        <p:spPr>
          <a:xfrm>
            <a:off x="439977" y="4981462"/>
            <a:ext cx="5926347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ea typeface="宋体" charset="-122"/>
              </a:rPr>
              <a:t>平时成绩（</a:t>
            </a:r>
            <a:r>
              <a:rPr lang="en-US" altLang="zh-CN" b="1" dirty="0">
                <a:ea typeface="宋体" charset="-122"/>
              </a:rPr>
              <a:t>30%</a:t>
            </a:r>
            <a:r>
              <a:rPr lang="zh-CN" altLang="en-US" b="1" dirty="0">
                <a:ea typeface="宋体" charset="-122"/>
              </a:rPr>
              <a:t>）：</a:t>
            </a:r>
            <a:endParaRPr lang="en-US" altLang="zh-CN" b="1" dirty="0">
              <a:ea typeface="宋体" charset="-122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zh-CN" altLang="en-US" dirty="0">
                <a:ea typeface="宋体" charset="-122"/>
              </a:rPr>
              <a:t>出勤分：</a:t>
            </a:r>
            <a:r>
              <a:rPr lang="en-US" altLang="zh-CN" dirty="0">
                <a:ea typeface="宋体" charset="-122"/>
              </a:rPr>
              <a:t>		100-6*A</a:t>
            </a:r>
          </a:p>
          <a:p>
            <a:pPr eaLnBrk="1" hangingPunct="1">
              <a:defRPr/>
            </a:pPr>
            <a:r>
              <a:rPr lang="zh-CN" altLang="en-US" dirty="0">
                <a:ea typeface="宋体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A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为缺勤系数，初始为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0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，迟到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次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+0.5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，旷课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次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+1</a:t>
            </a:r>
            <a:r>
              <a:rPr lang="zh-CN" altLang="en-US" dirty="0">
                <a:ea typeface="宋体" charset="-122"/>
              </a:rPr>
              <a:t>）</a:t>
            </a:r>
            <a:endParaRPr lang="en-US" altLang="zh-CN" dirty="0">
              <a:ea typeface="宋体" charset="-122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zh-CN" altLang="en-US" dirty="0">
                <a:ea typeface="宋体" charset="-122"/>
              </a:rPr>
              <a:t>课堂作业分：</a:t>
            </a:r>
            <a:r>
              <a:rPr lang="en-US" altLang="zh-CN" dirty="0">
                <a:ea typeface="宋体" charset="-122"/>
              </a:rPr>
              <a:t>	SUM(</a:t>
            </a:r>
            <a:r>
              <a:rPr lang="zh-CN" altLang="en-US" dirty="0">
                <a:ea typeface="宋体" charset="-122"/>
              </a:rPr>
              <a:t>各次作业成绩</a:t>
            </a:r>
            <a:r>
              <a:rPr lang="en-US" altLang="zh-CN" dirty="0">
                <a:ea typeface="宋体" charset="-122"/>
              </a:rPr>
              <a:t>)/</a:t>
            </a:r>
            <a:r>
              <a:rPr lang="zh-CN" altLang="en-US" dirty="0">
                <a:ea typeface="宋体" charset="-122"/>
              </a:rPr>
              <a:t>作业次数</a:t>
            </a:r>
            <a:endParaRPr lang="en-US" altLang="zh-CN" dirty="0">
              <a:ea typeface="宋体" charset="-122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zh-CN" altLang="en-US" dirty="0">
                <a:ea typeface="宋体" charset="-122"/>
              </a:rPr>
              <a:t>上机作业分：</a:t>
            </a:r>
            <a:r>
              <a:rPr lang="en-US" altLang="zh-CN" dirty="0">
                <a:ea typeface="宋体" charset="-122"/>
              </a:rPr>
              <a:t>	SUM(</a:t>
            </a:r>
            <a:r>
              <a:rPr lang="zh-CN" altLang="en-US" dirty="0">
                <a:ea typeface="宋体" charset="-122"/>
              </a:rPr>
              <a:t>各次作业成绩</a:t>
            </a:r>
            <a:r>
              <a:rPr lang="en-US" altLang="zh-CN" dirty="0">
                <a:ea typeface="宋体" charset="-122"/>
              </a:rPr>
              <a:t>)/</a:t>
            </a:r>
            <a:r>
              <a:rPr lang="zh-CN" altLang="en-US" dirty="0">
                <a:ea typeface="宋体" charset="-122"/>
              </a:rPr>
              <a:t>作业次数</a:t>
            </a:r>
            <a:endParaRPr lang="en-US" altLang="zh-CN" dirty="0">
              <a:ea typeface="宋体" charset="-122"/>
            </a:endParaRPr>
          </a:p>
          <a:p>
            <a:pPr eaLnBrk="1" hangingPunct="1">
              <a:defRPr/>
            </a:pPr>
            <a:r>
              <a:rPr lang="zh-CN" altLang="en-US" dirty="0">
                <a:ea typeface="宋体" charset="-122"/>
              </a:rPr>
              <a:t>平时成绩</a:t>
            </a:r>
            <a:r>
              <a:rPr lang="en-US" altLang="zh-CN" dirty="0">
                <a:ea typeface="宋体" charset="-122"/>
              </a:rPr>
              <a:t>=</a:t>
            </a:r>
            <a:r>
              <a:rPr lang="zh-CN" altLang="en-US" dirty="0">
                <a:ea typeface="宋体" charset="-122"/>
              </a:rPr>
              <a:t>（出勤分</a:t>
            </a:r>
            <a:r>
              <a:rPr lang="en-US" altLang="zh-CN" dirty="0">
                <a:ea typeface="宋体" charset="-122"/>
              </a:rPr>
              <a:t>+</a:t>
            </a:r>
            <a:r>
              <a:rPr lang="zh-CN" altLang="en-US" dirty="0">
                <a:ea typeface="宋体" charset="-122"/>
              </a:rPr>
              <a:t>课堂作业分</a:t>
            </a:r>
            <a:r>
              <a:rPr lang="en-US" altLang="zh-CN" dirty="0">
                <a:ea typeface="宋体" charset="-122"/>
              </a:rPr>
              <a:t>+</a:t>
            </a:r>
            <a:r>
              <a:rPr lang="zh-CN" altLang="en-US" dirty="0">
                <a:ea typeface="宋体" charset="-122"/>
              </a:rPr>
              <a:t>上机作业分）</a:t>
            </a:r>
            <a:r>
              <a:rPr lang="en-US" altLang="zh-CN" dirty="0">
                <a:ea typeface="宋体" charset="-122"/>
              </a:rPr>
              <a:t>/3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E2A5575-DA9F-4033-ABE6-47C5079F2A6E}"/>
              </a:ext>
            </a:extLst>
          </p:cNvPr>
          <p:cNvSpPr txBox="1"/>
          <p:nvPr/>
        </p:nvSpPr>
        <p:spPr>
          <a:xfrm>
            <a:off x="7250117" y="4969631"/>
            <a:ext cx="3586852" cy="6461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ea typeface="宋体" charset="-122"/>
              </a:rPr>
              <a:t>考试成绩（</a:t>
            </a:r>
            <a:r>
              <a:rPr lang="en-US" altLang="zh-CN" b="1" dirty="0">
                <a:ea typeface="宋体" charset="-122"/>
              </a:rPr>
              <a:t>70%</a:t>
            </a:r>
            <a:r>
              <a:rPr lang="zh-CN" altLang="en-US" b="1" dirty="0">
                <a:ea typeface="宋体" charset="-122"/>
              </a:rPr>
              <a:t>）：</a:t>
            </a:r>
            <a:endParaRPr lang="en-US" altLang="zh-CN" b="1" dirty="0">
              <a:ea typeface="宋体" charset="-122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zh-CN" altLang="en-US" dirty="0">
                <a:ea typeface="宋体" charset="-122"/>
              </a:rPr>
              <a:t>闭卷，笔试</a:t>
            </a:r>
            <a:endParaRPr lang="en-US" altLang="zh-CN" dirty="0">
              <a:ea typeface="宋体" charset="-122"/>
            </a:endParaRPr>
          </a:p>
        </p:txBody>
      </p:sp>
      <p:graphicFrame>
        <p:nvGraphicFramePr>
          <p:cNvPr id="8" name="对象 1">
            <a:extLst>
              <a:ext uri="{FF2B5EF4-FFF2-40B4-BE49-F238E27FC236}">
                <a16:creationId xmlns:a16="http://schemas.microsoft.com/office/drawing/2014/main" id="{9DC6CCE9-3641-49FE-B524-5278BAED08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157127"/>
              </p:ext>
            </p:extLst>
          </p:nvPr>
        </p:nvGraphicFramePr>
        <p:xfrm>
          <a:off x="6819852" y="6054076"/>
          <a:ext cx="45085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5" imgW="2616120" imgH="203040" progId="Equation.DSMT4">
                  <p:embed/>
                </p:oleObj>
              </mc:Choice>
              <mc:Fallback>
                <p:oleObj name="Equation" r:id="rId5" imgW="2616120" imgH="203040" progId="Equation.DSMT4">
                  <p:embed/>
                  <p:pic>
                    <p:nvPicPr>
                      <p:cNvPr id="8" name="对象 1">
                        <a:extLst>
                          <a:ext uri="{FF2B5EF4-FFF2-40B4-BE49-F238E27FC236}">
                            <a16:creationId xmlns:a16="http://schemas.microsoft.com/office/drawing/2014/main" id="{9DC6CCE9-3641-49FE-B524-5278BAED08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852" y="6054076"/>
                        <a:ext cx="4508500" cy="350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605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5E33A-A642-47BB-B018-95784795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课程要求与说明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7FAB9-9182-4A1C-B00B-3D205035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、考勤</a:t>
            </a:r>
            <a:endParaRPr lang="en-US" altLang="zh-CN" dirty="0"/>
          </a:p>
          <a:p>
            <a:r>
              <a:rPr lang="zh-CN" altLang="en-US" dirty="0"/>
              <a:t>采用固定座位</a:t>
            </a:r>
            <a:r>
              <a:rPr lang="en-US" altLang="zh-CN" dirty="0"/>
              <a:t>+</a:t>
            </a:r>
            <a:r>
              <a:rPr lang="zh-CN" altLang="en-US" dirty="0"/>
              <a:t>拍照方式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09750-13E5-4F3F-835B-50DE338E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329" y="4050449"/>
            <a:ext cx="3019870" cy="22589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D5EE9C-BDA9-4084-BC2A-29E417BE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44" y="3578291"/>
            <a:ext cx="2355636" cy="1762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CFD58-07C3-4982-960D-750B08A04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99" y="3578289"/>
            <a:ext cx="2355637" cy="17620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3EF65A-1C95-4E5F-B89D-A32602787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580" y="3537048"/>
            <a:ext cx="4422719" cy="2549016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BD021C12-1608-40AE-ACBF-7EAD03B11AA7}"/>
              </a:ext>
            </a:extLst>
          </p:cNvPr>
          <p:cNvSpPr/>
          <p:nvPr/>
        </p:nvSpPr>
        <p:spPr>
          <a:xfrm>
            <a:off x="6764854" y="4533528"/>
            <a:ext cx="466452" cy="556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F02C782E-1842-4CCD-B3A6-E9AAB47C2789}"/>
              </a:ext>
            </a:extLst>
          </p:cNvPr>
          <p:cNvSpPr/>
          <p:nvPr/>
        </p:nvSpPr>
        <p:spPr>
          <a:xfrm>
            <a:off x="6096000" y="1440611"/>
            <a:ext cx="5282242" cy="1639019"/>
          </a:xfrm>
          <a:prstGeom prst="wedgeRoundRectCallout">
            <a:avLst>
              <a:gd name="adj1" fmla="val -36674"/>
              <a:gd name="adj2" fmla="val 630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每两周换一次座位，由两班学委协调制作，优先照顾有需要的同学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迟到需要在当天课间上来报备，否则视为旷课处理</a:t>
            </a:r>
          </a:p>
        </p:txBody>
      </p:sp>
    </p:spTree>
    <p:extLst>
      <p:ext uri="{BB962C8B-B14F-4D97-AF65-F5344CB8AC3E}">
        <p14:creationId xmlns:p14="http://schemas.microsoft.com/office/powerpoint/2010/main" val="130261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94F9F-1284-41EA-BBFF-612BE31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课程要求与说明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28C68-95AD-4406-8D9E-66A9B043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、课程资料和作业</a:t>
            </a:r>
            <a:endParaRPr lang="en-US" altLang="zh-CN" dirty="0"/>
          </a:p>
          <a:p>
            <a:r>
              <a:rPr lang="zh-CN" altLang="en-US" dirty="0"/>
              <a:t>采用超星学习通进行课程资料的上传与作业的发布提交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2404E7-3E29-4FB1-B4D6-0397A03F7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3195092"/>
            <a:ext cx="5392230" cy="33971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013AB3-8AAD-48BD-A7A2-A45E6DD6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389" y="3274006"/>
            <a:ext cx="6069395" cy="32365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33BE53-776F-4F2D-914D-801B2EEC0368}"/>
              </a:ext>
            </a:extLst>
          </p:cNvPr>
          <p:cNvSpPr txBox="1"/>
          <p:nvPr/>
        </p:nvSpPr>
        <p:spPr>
          <a:xfrm>
            <a:off x="2656936" y="64690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课程资料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8221AA-A6B4-48DA-81C3-5A259A607673}"/>
              </a:ext>
            </a:extLst>
          </p:cNvPr>
          <p:cNvSpPr txBox="1"/>
          <p:nvPr/>
        </p:nvSpPr>
        <p:spPr>
          <a:xfrm>
            <a:off x="8427070" y="64690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作业获取和提交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FBF677B1-8F9D-4CAF-A05F-91A18A6C13B2}"/>
              </a:ext>
            </a:extLst>
          </p:cNvPr>
          <p:cNvSpPr/>
          <p:nvPr/>
        </p:nvSpPr>
        <p:spPr>
          <a:xfrm>
            <a:off x="6406551" y="445813"/>
            <a:ext cx="5282242" cy="1840187"/>
          </a:xfrm>
          <a:prstGeom prst="wedgeRoundRectCallout">
            <a:avLst>
              <a:gd name="adj1" fmla="val -35857"/>
              <a:gd name="adj2" fmla="val 708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课堂作业直课堂上布置的作业，需要用笔记本书写完成并在课堂上上交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上机作业通过学习通平台获取，并在指定时间内完成和提交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9F79BE-028C-4C03-A7A9-0718E8057B54}"/>
              </a:ext>
            </a:extLst>
          </p:cNvPr>
          <p:cNvSpPr/>
          <p:nvPr/>
        </p:nvSpPr>
        <p:spPr>
          <a:xfrm>
            <a:off x="1699404" y="6193766"/>
            <a:ext cx="871268" cy="2752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">
            <a:extLst>
              <a:ext uri="{FF2B5EF4-FFF2-40B4-BE49-F238E27FC236}">
                <a16:creationId xmlns:a16="http://schemas.microsoft.com/office/drawing/2014/main" id="{E1D7D407-F9C5-4C62-977D-34E97BC2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79"/>
            <a:ext cx="1171575" cy="149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414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BF801-E62D-454B-8B69-7458FB1D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语言简介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DD9FC6-0EB6-481F-BD2C-ABD313E91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</a:rPr>
              <a:t>1</a:t>
            </a:r>
            <a:r>
              <a:rPr lang="zh-CN" altLang="en-US" sz="2400" dirty="0">
                <a:solidFill>
                  <a:srgbClr val="0070C0"/>
                </a:solidFill>
              </a:rPr>
              <a:t>、什么是</a:t>
            </a:r>
            <a:r>
              <a:rPr lang="en-US" altLang="zh-CN" sz="2400" dirty="0">
                <a:solidFill>
                  <a:srgbClr val="0070C0"/>
                </a:solidFill>
              </a:rPr>
              <a:t>Python</a:t>
            </a:r>
            <a:r>
              <a:rPr lang="zh-CN" altLang="en-US" sz="2400" dirty="0">
                <a:solidFill>
                  <a:srgbClr val="0070C0"/>
                </a:solidFill>
              </a:rPr>
              <a:t>语言？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1989</a:t>
            </a:r>
            <a:r>
              <a:rPr lang="zh-CN" altLang="en-US" dirty="0"/>
              <a:t>年由荷兰的</a:t>
            </a:r>
            <a:r>
              <a:rPr lang="zh-CN" altLang="en-US" dirty="0">
                <a:solidFill>
                  <a:srgbClr val="FF0000"/>
                </a:solidFill>
              </a:rPr>
              <a:t>吉多∙范罗苏姆</a:t>
            </a:r>
            <a:r>
              <a:rPr lang="zh-CN" altLang="en-US" dirty="0"/>
              <a:t>设计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一种</a:t>
            </a:r>
            <a:r>
              <a:rPr lang="zh-CN" altLang="en-US" dirty="0">
                <a:solidFill>
                  <a:srgbClr val="FF0000"/>
                </a:solidFill>
              </a:rPr>
              <a:t>面向对象</a:t>
            </a:r>
            <a:r>
              <a:rPr lang="zh-CN" altLang="en-US" dirty="0"/>
              <a:t>的程序设计语言 </a:t>
            </a:r>
            <a:r>
              <a:rPr lang="en-US" altLang="zh-CN" dirty="0">
                <a:sym typeface="Wingdings" panose="05000000000000000000" pitchFamily="2" charset="2"/>
              </a:rPr>
              <a:t> JAVA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ym typeface="Wingdings" panose="05000000000000000000" pitchFamily="2" charset="2"/>
              </a:rPr>
              <a:t>一种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解释型</a:t>
            </a:r>
            <a:r>
              <a:rPr lang="zh-CN" altLang="en-US" dirty="0">
                <a:sym typeface="Wingdings" panose="05000000000000000000" pitchFamily="2" charset="2"/>
              </a:rPr>
              <a:t>的语言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50"/>
                </a:solidFill>
              </a:rPr>
              <a:t>解释型语言</a:t>
            </a:r>
            <a:r>
              <a:rPr lang="zh-CN" altLang="en-US" dirty="0"/>
              <a:t>：程序不需要编译，程序在运行时才翻译成机器语言，每执行一次都要翻译一次，比如：</a:t>
            </a:r>
            <a:r>
              <a:rPr lang="en-US" altLang="zh-CN" dirty="0"/>
              <a:t>JAVA</a:t>
            </a:r>
            <a:r>
              <a:rPr lang="zh-CN" altLang="en-US" dirty="0"/>
              <a:t>，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/>
              <a:t>Basic</a:t>
            </a:r>
            <a:r>
              <a:rPr lang="zh-CN" altLang="en-US" dirty="0"/>
              <a:t>，</a:t>
            </a:r>
            <a:r>
              <a:rPr lang="en-US" altLang="zh-CN" dirty="0"/>
              <a:t>Python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50"/>
                </a:solidFill>
              </a:rPr>
              <a:t>编译型语言</a:t>
            </a:r>
            <a:r>
              <a:rPr lang="zh-CN" altLang="en-US" dirty="0"/>
              <a:t>：程序在执行之前需要一个专门的编译过程，把程序编译成为机器语言的文件，运行时不需要重新翻译，直接使用编译的结果，比如：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C++</a:t>
            </a:r>
            <a:r>
              <a:rPr lang="zh-CN" altLang="en-US" dirty="0"/>
              <a:t>，</a:t>
            </a:r>
            <a:r>
              <a:rPr lang="en-US" altLang="zh-CN" dirty="0"/>
              <a:t>FORTRAN</a:t>
            </a:r>
            <a:r>
              <a:rPr lang="zh-CN" altLang="en-US" dirty="0"/>
              <a:t>，</a:t>
            </a:r>
            <a:r>
              <a:rPr lang="en-US" altLang="zh-CN" dirty="0"/>
              <a:t>PASCAL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002FBE-CC7E-41F6-AC7C-46D63063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906" y="138023"/>
            <a:ext cx="1696528" cy="2544792"/>
          </a:xfrm>
          <a:prstGeom prst="rect">
            <a:avLst/>
          </a:prstGeom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369FF3F9-5B02-401D-8C7B-0565343D0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t="13225" r="10907" b="23748"/>
          <a:stretch/>
        </p:blipFill>
        <p:spPr bwMode="auto">
          <a:xfrm>
            <a:off x="4540600" y="1815860"/>
            <a:ext cx="957532" cy="94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21BCEC-A3A2-4869-BB34-01BE6ADFE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35" y="5217954"/>
            <a:ext cx="4204974" cy="13790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45FC0C7-8CDB-4CD2-A68B-55D64DAF2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91" y="5217954"/>
            <a:ext cx="6165730" cy="1526257"/>
          </a:xfrm>
          <a:prstGeom prst="rect">
            <a:avLst/>
          </a:prstGeom>
        </p:spPr>
      </p:pic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A8303367-E756-495C-A700-2C90AAEB7923}"/>
              </a:ext>
            </a:extLst>
          </p:cNvPr>
          <p:cNvSpPr/>
          <p:nvPr/>
        </p:nvSpPr>
        <p:spPr>
          <a:xfrm>
            <a:off x="6285782" y="1762721"/>
            <a:ext cx="3539705" cy="1840187"/>
          </a:xfrm>
          <a:prstGeom prst="wedgeRoundRectCallout">
            <a:avLst>
              <a:gd name="adj1" fmla="val -35857"/>
              <a:gd name="adj2" fmla="val 708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简而言之，编译型语言通常能产生可执行文件</a:t>
            </a:r>
            <a:r>
              <a:rPr lang="en-US" altLang="zh-CN" dirty="0"/>
              <a:t>(.exe)</a:t>
            </a:r>
            <a:r>
              <a:rPr lang="zh-CN" altLang="en-US" dirty="0"/>
              <a:t>，能直接运行；而解释型语言必须用相应的解释器才能执行</a:t>
            </a:r>
          </a:p>
        </p:txBody>
      </p:sp>
    </p:spTree>
    <p:extLst>
      <p:ext uri="{BB962C8B-B14F-4D97-AF65-F5344CB8AC3E}">
        <p14:creationId xmlns:p14="http://schemas.microsoft.com/office/powerpoint/2010/main" val="4935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EAAA2-C7AF-4588-8537-287852F5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语言简介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A7CC8-E1CA-45C0-BA63-85C026807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2</a:t>
            </a:r>
            <a:r>
              <a:rPr lang="zh-CN" altLang="en-US" dirty="0">
                <a:solidFill>
                  <a:srgbClr val="0070C0"/>
                </a:solidFill>
              </a:rPr>
              <a:t>、</a:t>
            </a:r>
            <a:r>
              <a:rPr lang="en-US" altLang="zh-CN" dirty="0">
                <a:solidFill>
                  <a:srgbClr val="0070C0"/>
                </a:solidFill>
              </a:rPr>
              <a:t>Python</a:t>
            </a:r>
            <a:r>
              <a:rPr lang="zh-CN" altLang="en-US" dirty="0">
                <a:solidFill>
                  <a:srgbClr val="0070C0"/>
                </a:solidFill>
              </a:rPr>
              <a:t>语言的地位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DBBA88-16A7-4008-8EB0-AC289A29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20530"/>
            <a:ext cx="8364207" cy="3880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38EAE1-2A22-48F8-9B81-2BF1FF190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717" y="435403"/>
            <a:ext cx="6957473" cy="2284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9859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​​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79_TF22378848.potx" id="{F62FB227-606A-4DCF-9454-C7C2A6DCEDA3}" vid="{FF5F72B6-EF16-44B6-9476-2E94BA64039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tf22378848_win32</Template>
  <TotalTime>3296</TotalTime>
  <Words>2231</Words>
  <Application>Microsoft Office PowerPoint</Application>
  <PresentationFormat>宽屏</PresentationFormat>
  <Paragraphs>297</Paragraphs>
  <Slides>42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Microsoft YaHei UI</vt:lpstr>
      <vt:lpstr>PingFang SC</vt:lpstr>
      <vt:lpstr>Arial</vt:lpstr>
      <vt:lpstr>Tw Cen MT</vt:lpstr>
      <vt:lpstr>Wingdings</vt:lpstr>
      <vt:lpstr>Wingdings 3</vt:lpstr>
      <vt:lpstr>积分​​</vt:lpstr>
      <vt:lpstr>Equation</vt:lpstr>
      <vt:lpstr>Python语言</vt:lpstr>
      <vt:lpstr>内容</vt:lpstr>
      <vt:lpstr>课程要求与说明</vt:lpstr>
      <vt:lpstr>课程要求与说明</vt:lpstr>
      <vt:lpstr>课程要求与说明</vt:lpstr>
      <vt:lpstr>课程要求与说明</vt:lpstr>
      <vt:lpstr>课程要求与说明</vt:lpstr>
      <vt:lpstr>Python语言简介</vt:lpstr>
      <vt:lpstr>Python语言简介</vt:lpstr>
      <vt:lpstr>Python语言简介</vt:lpstr>
      <vt:lpstr>PowerPoint 演示文稿</vt:lpstr>
      <vt:lpstr>PowerPoint 演示文稿</vt:lpstr>
      <vt:lpstr>Python语言简介</vt:lpstr>
      <vt:lpstr>Python语言简介</vt:lpstr>
      <vt:lpstr>Python编程环境</vt:lpstr>
      <vt:lpstr>Python编程环境</vt:lpstr>
      <vt:lpstr>Python编程环境</vt:lpstr>
      <vt:lpstr>Python编程环境</vt:lpstr>
      <vt:lpstr>PowerPoint 演示文稿</vt:lpstr>
      <vt:lpstr>Python编程环境</vt:lpstr>
      <vt:lpstr>PowerPoint 演示文稿</vt:lpstr>
      <vt:lpstr>PowerPoint 演示文稿</vt:lpstr>
      <vt:lpstr>Python编程环境</vt:lpstr>
      <vt:lpstr>PowerPoint 演示文稿</vt:lpstr>
      <vt:lpstr>PowerPoint 演示文稿</vt:lpstr>
      <vt:lpstr>Python编程环境</vt:lpstr>
      <vt:lpstr>Python基本输入/输出</vt:lpstr>
      <vt:lpstr>Python基本输入/输出</vt:lpstr>
      <vt:lpstr>Python基本输入/输出</vt:lpstr>
      <vt:lpstr>Python基本输入/输出</vt:lpstr>
      <vt:lpstr>Python基本输入/输出</vt:lpstr>
      <vt:lpstr>Python基本输入/输出</vt:lpstr>
      <vt:lpstr>Python基本输入/输出</vt:lpstr>
      <vt:lpstr>Python基本输入/输出</vt:lpstr>
      <vt:lpstr>PYTHON代码规范</vt:lpstr>
      <vt:lpstr>PYTHON代码规范</vt:lpstr>
      <vt:lpstr>PYTHON代码规范</vt:lpstr>
      <vt:lpstr>PYTHON代码规范</vt:lpstr>
      <vt:lpstr>PYTHON代码规范</vt:lpstr>
      <vt:lpstr>PYTHON代码规范</vt:lpstr>
      <vt:lpstr>PYTHON代码规范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linyd@gcu.edu.cn</dc:creator>
  <cp:lastModifiedBy>linyd@gcu.edu.cn</cp:lastModifiedBy>
  <cp:revision>17</cp:revision>
  <dcterms:created xsi:type="dcterms:W3CDTF">2022-02-08T07:54:10Z</dcterms:created>
  <dcterms:modified xsi:type="dcterms:W3CDTF">2022-02-21T01:38:16Z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